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57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6" r:id="rId19"/>
    <p:sldId id="275" r:id="rId20"/>
    <p:sldId id="277" r:id="rId21"/>
    <p:sldId id="280" r:id="rId22"/>
    <p:sldId id="279" r:id="rId23"/>
    <p:sldId id="281" r:id="rId24"/>
    <p:sldId id="282" r:id="rId25"/>
    <p:sldId id="283" r:id="rId26"/>
    <p:sldId id="289" r:id="rId27"/>
    <p:sldId id="300" r:id="rId28"/>
    <p:sldId id="321" r:id="rId29"/>
    <p:sldId id="320" r:id="rId30"/>
    <p:sldId id="323" r:id="rId31"/>
    <p:sldId id="322" r:id="rId32"/>
    <p:sldId id="284" r:id="rId33"/>
    <p:sldId id="285" r:id="rId34"/>
    <p:sldId id="286" r:id="rId35"/>
    <p:sldId id="287" r:id="rId36"/>
    <p:sldId id="288" r:id="rId37"/>
    <p:sldId id="290" r:id="rId38"/>
    <p:sldId id="291" r:id="rId39"/>
    <p:sldId id="292" r:id="rId40"/>
    <p:sldId id="293" r:id="rId41"/>
    <p:sldId id="295" r:id="rId42"/>
    <p:sldId id="294" r:id="rId43"/>
    <p:sldId id="296" r:id="rId44"/>
    <p:sldId id="301" r:id="rId45"/>
    <p:sldId id="297" r:id="rId46"/>
    <p:sldId id="302" r:id="rId47"/>
    <p:sldId id="298" r:id="rId48"/>
    <p:sldId id="299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9" r:id="rId62"/>
    <p:sldId id="315" r:id="rId63"/>
    <p:sldId id="316" r:id="rId64"/>
    <p:sldId id="317" r:id="rId65"/>
    <p:sldId id="318" r:id="rId66"/>
    <p:sldId id="324" r:id="rId67"/>
    <p:sldId id="325" r:id="rId68"/>
    <p:sldId id="326" r:id="rId69"/>
    <p:sldId id="348" r:id="rId70"/>
    <p:sldId id="349" r:id="rId71"/>
    <p:sldId id="347" r:id="rId72"/>
    <p:sldId id="328" r:id="rId73"/>
    <p:sldId id="329" r:id="rId74"/>
    <p:sldId id="333" r:id="rId75"/>
    <p:sldId id="327" r:id="rId76"/>
    <p:sldId id="332" r:id="rId77"/>
    <p:sldId id="331" r:id="rId78"/>
    <p:sldId id="335" r:id="rId79"/>
    <p:sldId id="334" r:id="rId80"/>
    <p:sldId id="336" r:id="rId81"/>
    <p:sldId id="337" r:id="rId82"/>
    <p:sldId id="338" r:id="rId83"/>
    <p:sldId id="339" r:id="rId84"/>
    <p:sldId id="341" r:id="rId85"/>
    <p:sldId id="343" r:id="rId86"/>
    <p:sldId id="344" r:id="rId87"/>
    <p:sldId id="345" r:id="rId88"/>
    <p:sldId id="371" r:id="rId89"/>
    <p:sldId id="372" r:id="rId90"/>
    <p:sldId id="373" r:id="rId91"/>
    <p:sldId id="342" r:id="rId92"/>
    <p:sldId id="374" r:id="rId93"/>
    <p:sldId id="375" r:id="rId94"/>
    <p:sldId id="378" r:id="rId95"/>
    <p:sldId id="376" r:id="rId96"/>
    <p:sldId id="377" r:id="rId97"/>
    <p:sldId id="379" r:id="rId98"/>
    <p:sldId id="380" r:id="rId99"/>
    <p:sldId id="381" r:id="rId100"/>
    <p:sldId id="346" r:id="rId101"/>
    <p:sldId id="382" r:id="rId102"/>
    <p:sldId id="404" r:id="rId103"/>
    <p:sldId id="364" r:id="rId104"/>
    <p:sldId id="383" r:id="rId105"/>
    <p:sldId id="384" r:id="rId106"/>
    <p:sldId id="385" r:id="rId107"/>
    <p:sldId id="386" r:id="rId108"/>
    <p:sldId id="394" r:id="rId109"/>
    <p:sldId id="350" r:id="rId110"/>
    <p:sldId id="360" r:id="rId111"/>
    <p:sldId id="351" r:id="rId112"/>
    <p:sldId id="392" r:id="rId113"/>
    <p:sldId id="361" r:id="rId114"/>
    <p:sldId id="355" r:id="rId115"/>
    <p:sldId id="391" r:id="rId116"/>
    <p:sldId id="362" r:id="rId117"/>
    <p:sldId id="352" r:id="rId118"/>
    <p:sldId id="398" r:id="rId119"/>
    <p:sldId id="365" r:id="rId120"/>
    <p:sldId id="353" r:id="rId121"/>
    <p:sldId id="395" r:id="rId122"/>
    <p:sldId id="397" r:id="rId123"/>
    <p:sldId id="366" r:id="rId124"/>
    <p:sldId id="354" r:id="rId125"/>
    <p:sldId id="399" r:id="rId126"/>
    <p:sldId id="363" r:id="rId127"/>
    <p:sldId id="356" r:id="rId128"/>
    <p:sldId id="390" r:id="rId129"/>
    <p:sldId id="367" r:id="rId130"/>
    <p:sldId id="400" r:id="rId131"/>
    <p:sldId id="401" r:id="rId132"/>
    <p:sldId id="402" r:id="rId133"/>
    <p:sldId id="357" r:id="rId134"/>
    <p:sldId id="389" r:id="rId135"/>
    <p:sldId id="368" r:id="rId136"/>
    <p:sldId id="358" r:id="rId137"/>
    <p:sldId id="388" r:id="rId138"/>
    <p:sldId id="369" r:id="rId139"/>
    <p:sldId id="359" r:id="rId140"/>
    <p:sldId id="387" r:id="rId141"/>
    <p:sldId id="370" r:id="rId142"/>
    <p:sldId id="403" r:id="rId143"/>
    <p:sldId id="330" r:id="rId144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DD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43" autoAdjust="0"/>
    <p:restoredTop sz="94660"/>
  </p:normalViewPr>
  <p:slideViewPr>
    <p:cSldViewPr snapToGrid="0">
      <p:cViewPr varScale="1">
        <p:scale>
          <a:sx n="56" d="100"/>
          <a:sy n="56" d="100"/>
        </p:scale>
        <p:origin x="90" y="4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modificar el estilo de subtítulo del patrón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5AE4F-B4C1-4CA5-B293-1BC81EAD2AB0}" type="datetimeFigureOut">
              <a:rPr lang="es-ES" smtClean="0"/>
              <a:t>15/10/2014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6137D-ABBA-4C44-AF1B-63584094F6E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056432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5AE4F-B4C1-4CA5-B293-1BC81EAD2AB0}" type="datetimeFigureOut">
              <a:rPr lang="es-ES" smtClean="0"/>
              <a:t>15/10/2014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6137D-ABBA-4C44-AF1B-63584094F6E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7266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5AE4F-B4C1-4CA5-B293-1BC81EAD2AB0}" type="datetimeFigureOut">
              <a:rPr lang="es-ES" smtClean="0"/>
              <a:t>15/10/2014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6137D-ABBA-4C44-AF1B-63584094F6E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15354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5AE4F-B4C1-4CA5-B293-1BC81EAD2AB0}" type="datetimeFigureOut">
              <a:rPr lang="es-ES" smtClean="0"/>
              <a:t>15/10/2014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6137D-ABBA-4C44-AF1B-63584094F6E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785766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5AE4F-B4C1-4CA5-B293-1BC81EAD2AB0}" type="datetimeFigureOut">
              <a:rPr lang="es-ES" smtClean="0"/>
              <a:t>15/10/2014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6137D-ABBA-4C44-AF1B-63584094F6E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831198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5AE4F-B4C1-4CA5-B293-1BC81EAD2AB0}" type="datetimeFigureOut">
              <a:rPr lang="es-ES" smtClean="0"/>
              <a:t>15/10/2014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6137D-ABBA-4C44-AF1B-63584094F6E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544493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5AE4F-B4C1-4CA5-B293-1BC81EAD2AB0}" type="datetimeFigureOut">
              <a:rPr lang="es-ES" smtClean="0"/>
              <a:t>15/10/2014</a:t>
            </a:fld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6137D-ABBA-4C44-AF1B-63584094F6E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323198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5AE4F-B4C1-4CA5-B293-1BC81EAD2AB0}" type="datetimeFigureOut">
              <a:rPr lang="es-ES" smtClean="0"/>
              <a:t>15/10/2014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6137D-ABBA-4C44-AF1B-63584094F6E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936446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5AE4F-B4C1-4CA5-B293-1BC81EAD2AB0}" type="datetimeFigureOut">
              <a:rPr lang="es-ES" smtClean="0"/>
              <a:t>15/10/2014</a:t>
            </a:fld>
            <a:endParaRPr lang="es-E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6137D-ABBA-4C44-AF1B-63584094F6E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757136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5AE4F-B4C1-4CA5-B293-1BC81EAD2AB0}" type="datetimeFigureOut">
              <a:rPr lang="es-ES" smtClean="0"/>
              <a:t>15/10/2014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6137D-ABBA-4C44-AF1B-63584094F6E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302768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5AE4F-B4C1-4CA5-B293-1BC81EAD2AB0}" type="datetimeFigureOut">
              <a:rPr lang="es-ES" smtClean="0"/>
              <a:t>15/10/2014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6137D-ABBA-4C44-AF1B-63584094F6E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986080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F5AE4F-B4C1-4CA5-B293-1BC81EAD2AB0}" type="datetimeFigureOut">
              <a:rPr lang="es-ES" smtClean="0"/>
              <a:t>15/10/2014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56137D-ABBA-4C44-AF1B-63584094F6E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915699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7.png"/><Relationship Id="rId4" Type="http://schemas.openxmlformats.org/officeDocument/2006/relationships/image" Target="../media/image60.jpeg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4.jpeg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1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9DD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sm3lir.cloudimage.io/s/width/313/https:/www.gitbook.io/cover/book/amischol/javascript_challenges?build=1411337268326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48" b="12488"/>
          <a:stretch/>
        </p:blipFill>
        <p:spPr bwMode="auto">
          <a:xfrm>
            <a:off x="6156960" y="30480"/>
            <a:ext cx="6035041" cy="6605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4277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/>
          <p:cNvCxnSpPr/>
          <p:nvPr/>
        </p:nvCxnSpPr>
        <p:spPr>
          <a:xfrm>
            <a:off x="260685" y="1010653"/>
            <a:ext cx="11670631" cy="0"/>
          </a:xfrm>
          <a:prstGeom prst="line">
            <a:avLst/>
          </a:prstGeom>
          <a:ln w="76200"/>
          <a:effectLst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6" name="CuadroTexto 5"/>
          <p:cNvSpPr txBox="1"/>
          <p:nvPr/>
        </p:nvSpPr>
        <p:spPr>
          <a:xfrm>
            <a:off x="260685" y="326222"/>
            <a:ext cx="521969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How</a:t>
            </a:r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browsers </a:t>
            </a:r>
            <a:r>
              <a:rPr lang="es-ES" sz="4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work</a:t>
            </a:r>
            <a:endParaRPr lang="es-ES" sz="4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2058" name="Picture 10" descr="https://encrypted-tbn2.gstatic.com/images?q=tbn:ANd9GcTJF75OVINIALtRP18L7WC_s_3Ap_bZdgcIqQiJPQKZZsGymv0BK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565" y="2362199"/>
            <a:ext cx="3357187" cy="242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0" descr="https://encrypted-tbn2.gstatic.com/images?q=tbn:ANd9GcTJF75OVINIALtRP18L7WC_s_3Ap_bZdgcIqQiJPQKZZsGymv0BK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4268" y="2362198"/>
            <a:ext cx="3357187" cy="242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uadroTexto 1"/>
          <p:cNvSpPr txBox="1"/>
          <p:nvPr/>
        </p:nvSpPr>
        <p:spPr>
          <a:xfrm>
            <a:off x="1291809" y="4972050"/>
            <a:ext cx="2550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RENDER ENGINE</a:t>
            </a:r>
            <a:endParaRPr lang="es-ES" sz="2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7876530" y="4972050"/>
            <a:ext cx="31726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JAVASCRIPT ENGINE</a:t>
            </a:r>
            <a:endParaRPr lang="es-ES" sz="2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561641" y="3114970"/>
            <a:ext cx="4011034" cy="92333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HTML &amp; CSS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9" name="CuadroTexto 8"/>
          <p:cNvSpPr txBox="1"/>
          <p:nvPr/>
        </p:nvSpPr>
        <p:spPr>
          <a:xfrm>
            <a:off x="7457344" y="3114970"/>
            <a:ext cx="4144106" cy="92333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JS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cxnSp>
        <p:nvCxnSpPr>
          <p:cNvPr id="13" name="Conector recto de flecha 12"/>
          <p:cNvCxnSpPr>
            <a:stCxn id="7" idx="3"/>
            <a:endCxn id="9" idx="1"/>
          </p:cNvCxnSpPr>
          <p:nvPr/>
        </p:nvCxnSpPr>
        <p:spPr>
          <a:xfrm>
            <a:off x="4572675" y="3576635"/>
            <a:ext cx="2884669" cy="0"/>
          </a:xfrm>
          <a:prstGeom prst="straightConnector1">
            <a:avLst/>
          </a:prstGeom>
          <a:ln w="762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42" name="Picture 2" descr="https://encrypted-tbn2.gstatic.com/images?q=tbn:ANd9GcQNmxh58uzmTP6WHFnaMu-V3ScJ03fIS-VLnYSZKgxx9nPlaxv0x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7234" y="2647948"/>
            <a:ext cx="2495550" cy="1838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uadroTexto 7"/>
          <p:cNvSpPr txBox="1"/>
          <p:nvPr/>
        </p:nvSpPr>
        <p:spPr>
          <a:xfrm>
            <a:off x="6096000" y="4505323"/>
            <a:ext cx="10983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 smtClean="0">
                <a:solidFill>
                  <a:srgbClr val="FF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TOLL</a:t>
            </a:r>
            <a:endParaRPr lang="es-ES" sz="3200" dirty="0">
              <a:solidFill>
                <a:srgbClr val="FF000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506939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/>
          <p:cNvCxnSpPr/>
          <p:nvPr/>
        </p:nvCxnSpPr>
        <p:spPr>
          <a:xfrm>
            <a:off x="260685" y="1010653"/>
            <a:ext cx="11670631" cy="0"/>
          </a:xfrm>
          <a:prstGeom prst="line">
            <a:avLst/>
          </a:prstGeom>
          <a:ln w="76200"/>
          <a:effectLst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2" name="CuadroTexto 11"/>
          <p:cNvSpPr txBox="1"/>
          <p:nvPr/>
        </p:nvSpPr>
        <p:spPr>
          <a:xfrm>
            <a:off x="260685" y="326222"/>
            <a:ext cx="275588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FUNCTION</a:t>
            </a:r>
            <a:endParaRPr lang="es-ES" sz="4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8873577" y="-240523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)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6685584" y="-160638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(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5204221" y="-2747544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}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4" name="CuadroTexto 13"/>
          <p:cNvSpPr txBox="1"/>
          <p:nvPr/>
        </p:nvSpPr>
        <p:spPr>
          <a:xfrm>
            <a:off x="3981103" y="-2476206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{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1921013" y="-1943574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[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3102404" y="-167461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]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6146" name="Picture 2" descr="http://sachisunit2webpage.weebly.com/uploads/1/3/7/6/13767817/1541236_ori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5039" y="2010036"/>
            <a:ext cx="4521923" cy="4316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0215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/>
          <p:cNvCxnSpPr/>
          <p:nvPr/>
        </p:nvCxnSpPr>
        <p:spPr>
          <a:xfrm>
            <a:off x="260685" y="1010653"/>
            <a:ext cx="11670631" cy="0"/>
          </a:xfrm>
          <a:prstGeom prst="line">
            <a:avLst/>
          </a:prstGeom>
          <a:ln w="76200"/>
          <a:effectLst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2" name="CuadroTexto 11"/>
          <p:cNvSpPr txBox="1"/>
          <p:nvPr/>
        </p:nvSpPr>
        <p:spPr>
          <a:xfrm>
            <a:off x="260685" y="326222"/>
            <a:ext cx="275588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FUNCTION</a:t>
            </a:r>
            <a:endParaRPr lang="es-ES" sz="4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8873577" y="-240523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)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6685584" y="-160638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(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5204221" y="-2747544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}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4" name="CuadroTexto 13"/>
          <p:cNvSpPr txBox="1"/>
          <p:nvPr/>
        </p:nvSpPr>
        <p:spPr>
          <a:xfrm>
            <a:off x="3981103" y="-2476206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{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1921013" y="-1943574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[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3102404" y="-167461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]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5" name="CuadroTexto 14"/>
          <p:cNvSpPr txBox="1"/>
          <p:nvPr/>
        </p:nvSpPr>
        <p:spPr>
          <a:xfrm>
            <a:off x="260685" y="1133764"/>
            <a:ext cx="31037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 smtClean="0">
                <a:latin typeface="Aharoni" panose="02010803020104030203" pitchFamily="2" charset="-79"/>
                <a:cs typeface="Aharoni" panose="02010803020104030203" pitchFamily="2" charset="-79"/>
              </a:rPr>
              <a:t>CONSTRUCTOR</a:t>
            </a:r>
            <a:endParaRPr lang="es-ES" sz="32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333" y="2489878"/>
            <a:ext cx="10887335" cy="3098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546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DD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sm3lir.cloudimage.io/s/width/313/https:/www.gitbook.io/cover/book/amischol/javascript_challenges?build=1411337268326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48" b="12488"/>
          <a:stretch/>
        </p:blipFill>
        <p:spPr bwMode="auto">
          <a:xfrm>
            <a:off x="6156960" y="30480"/>
            <a:ext cx="6035041" cy="6605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301347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/>
          <p:cNvCxnSpPr/>
          <p:nvPr/>
        </p:nvCxnSpPr>
        <p:spPr>
          <a:xfrm>
            <a:off x="260685" y="1010653"/>
            <a:ext cx="11670631" cy="0"/>
          </a:xfrm>
          <a:prstGeom prst="line">
            <a:avLst/>
          </a:prstGeom>
          <a:ln w="76200"/>
          <a:effectLst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2" name="CuadroTexto 11"/>
          <p:cNvSpPr txBox="1"/>
          <p:nvPr/>
        </p:nvSpPr>
        <p:spPr>
          <a:xfrm>
            <a:off x="260685" y="326222"/>
            <a:ext cx="275588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FUNCTION</a:t>
            </a:r>
            <a:endParaRPr lang="es-ES" sz="4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8873577" y="-240523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)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6685584" y="-160638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(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5204221" y="-2747544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}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4" name="CuadroTexto 13"/>
          <p:cNvSpPr txBox="1"/>
          <p:nvPr/>
        </p:nvSpPr>
        <p:spPr>
          <a:xfrm>
            <a:off x="3981103" y="-2476206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{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1921013" y="-1943574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[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3102404" y="-167461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]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5" name="CuadroTexto 14"/>
          <p:cNvSpPr txBox="1"/>
          <p:nvPr/>
        </p:nvSpPr>
        <p:spPr>
          <a:xfrm>
            <a:off x="260685" y="1133764"/>
            <a:ext cx="14414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 smtClean="0">
                <a:latin typeface="Aharoni" panose="02010803020104030203" pitchFamily="2" charset="-79"/>
                <a:cs typeface="Aharoni" panose="02010803020104030203" pitchFamily="2" charset="-79"/>
              </a:rPr>
              <a:t>SCOPE</a:t>
            </a:r>
            <a:endParaRPr lang="es-ES" sz="32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16" name="Picture 2" descr="http://sachisunit2webpage.weebly.com/uploads/1/3/7/6/13767817/1541236_ori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5039" y="2010036"/>
            <a:ext cx="4521923" cy="4316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ttp://4.bp.blogspot.com/-RVY4UvCvYgo/Tax-BnwbSUI/AAAAAAAAAB8/YYwiWahQNSU/s1600/Sniper%20Scope%20(Border)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95086"/>
            <a:ext cx="12191999" cy="5160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4033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/>
          <p:cNvCxnSpPr/>
          <p:nvPr/>
        </p:nvCxnSpPr>
        <p:spPr>
          <a:xfrm>
            <a:off x="260685" y="1010653"/>
            <a:ext cx="11670631" cy="0"/>
          </a:xfrm>
          <a:prstGeom prst="line">
            <a:avLst/>
          </a:prstGeom>
          <a:ln w="76200"/>
          <a:effectLst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2" name="CuadroTexto 11"/>
          <p:cNvSpPr txBox="1"/>
          <p:nvPr/>
        </p:nvSpPr>
        <p:spPr>
          <a:xfrm>
            <a:off x="260685" y="326222"/>
            <a:ext cx="13324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OOP</a:t>
            </a:r>
            <a:endParaRPr lang="es-ES" sz="4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8873577" y="-240523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)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6685584" y="-160638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(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5204221" y="-2747544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}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4" name="CuadroTexto 13"/>
          <p:cNvSpPr txBox="1"/>
          <p:nvPr/>
        </p:nvSpPr>
        <p:spPr>
          <a:xfrm>
            <a:off x="3981103" y="-2476206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{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1921013" y="-1943574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[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3102404" y="-167461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]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1028" name="Picture 4" descr="http://us.cdn4.123rf.com/168nwm/iconspro/iconspro1003/iconspro100302137/6604850-original-illustration-transportation-icons-design-element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8743" y="1441350"/>
            <a:ext cx="4974514" cy="5289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0283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/>
          <p:cNvCxnSpPr/>
          <p:nvPr/>
        </p:nvCxnSpPr>
        <p:spPr>
          <a:xfrm>
            <a:off x="260685" y="1010653"/>
            <a:ext cx="11670631" cy="0"/>
          </a:xfrm>
          <a:prstGeom prst="line">
            <a:avLst/>
          </a:prstGeom>
          <a:ln w="76200"/>
          <a:effectLst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2" name="CuadroTexto 11"/>
          <p:cNvSpPr txBox="1"/>
          <p:nvPr/>
        </p:nvSpPr>
        <p:spPr>
          <a:xfrm>
            <a:off x="260685" y="326222"/>
            <a:ext cx="13324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OOP</a:t>
            </a:r>
            <a:endParaRPr lang="es-ES" sz="4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8873577" y="-240523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)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6685584" y="-160638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(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5204221" y="-2747544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}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4" name="CuadroTexto 13"/>
          <p:cNvSpPr txBox="1"/>
          <p:nvPr/>
        </p:nvSpPr>
        <p:spPr>
          <a:xfrm>
            <a:off x="3981103" y="-2476206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{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1921013" y="-1943574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[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3102404" y="-167461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]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1026" name="Picture 2" descr="http://cache1.asset-cache.net/xc/149109327.jpg?v=2&amp;c=IWSAsset&amp;k=2&amp;d=V19nMEgJVNTfwzXsHVeubT5X2Zjd9HDmKyTwOG-q-hU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3754" y="1472318"/>
            <a:ext cx="6304492" cy="5454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826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/>
          <p:cNvCxnSpPr/>
          <p:nvPr/>
        </p:nvCxnSpPr>
        <p:spPr>
          <a:xfrm>
            <a:off x="260685" y="1010653"/>
            <a:ext cx="11670631" cy="0"/>
          </a:xfrm>
          <a:prstGeom prst="line">
            <a:avLst/>
          </a:prstGeom>
          <a:ln w="76200"/>
          <a:effectLst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2" name="CuadroTexto 11"/>
          <p:cNvSpPr txBox="1"/>
          <p:nvPr/>
        </p:nvSpPr>
        <p:spPr>
          <a:xfrm>
            <a:off x="260685" y="326222"/>
            <a:ext cx="13324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OOP</a:t>
            </a:r>
            <a:endParaRPr lang="es-ES" sz="4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8873577" y="-240523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)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6685584" y="-160638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(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5204221" y="-2747544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}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4" name="CuadroTexto 13"/>
          <p:cNvSpPr txBox="1"/>
          <p:nvPr/>
        </p:nvSpPr>
        <p:spPr>
          <a:xfrm>
            <a:off x="3981103" y="-2476206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{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1921013" y="-1943574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[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3102404" y="-167461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]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3074" name="Picture 2" descr="http://us.cdn3.123rf.com/168nwm/aleksander1/aleksander11211/aleksander1121100091/16449753-conjunto-de-iconos-de-coches-una-ilustraci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8506" y="1540050"/>
            <a:ext cx="5974989" cy="4623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6001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/>
          <p:cNvCxnSpPr/>
          <p:nvPr/>
        </p:nvCxnSpPr>
        <p:spPr>
          <a:xfrm>
            <a:off x="260685" y="1010653"/>
            <a:ext cx="11670631" cy="0"/>
          </a:xfrm>
          <a:prstGeom prst="line">
            <a:avLst/>
          </a:prstGeom>
          <a:ln w="76200"/>
          <a:effectLst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2" name="CuadroTexto 11"/>
          <p:cNvSpPr txBox="1"/>
          <p:nvPr/>
        </p:nvSpPr>
        <p:spPr>
          <a:xfrm>
            <a:off x="260685" y="326222"/>
            <a:ext cx="13324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OOP</a:t>
            </a:r>
            <a:endParaRPr lang="es-ES" sz="4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8873577" y="-240523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)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6685584" y="-160638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(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5204221" y="-2747544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}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4" name="CuadroTexto 13"/>
          <p:cNvSpPr txBox="1"/>
          <p:nvPr/>
        </p:nvSpPr>
        <p:spPr>
          <a:xfrm>
            <a:off x="3981103" y="-2476206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{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1921013" y="-1943574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[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3102404" y="-167461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]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4098" name="Picture 2" descr="http://noticias.coches.com/wp-content/uploads/2010/08/suzuki-alto-perfil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1959" y="1232000"/>
            <a:ext cx="9328083" cy="562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9648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/>
          <p:cNvCxnSpPr/>
          <p:nvPr/>
        </p:nvCxnSpPr>
        <p:spPr>
          <a:xfrm>
            <a:off x="260685" y="1010653"/>
            <a:ext cx="11670631" cy="0"/>
          </a:xfrm>
          <a:prstGeom prst="line">
            <a:avLst/>
          </a:prstGeom>
          <a:ln w="76200"/>
          <a:effectLst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2" name="CuadroTexto 11"/>
          <p:cNvSpPr txBox="1"/>
          <p:nvPr/>
        </p:nvSpPr>
        <p:spPr>
          <a:xfrm>
            <a:off x="260685" y="326222"/>
            <a:ext cx="13324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OOP</a:t>
            </a:r>
            <a:endParaRPr lang="es-ES" sz="4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8873577" y="-240523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)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6685584" y="-160638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(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5204221" y="-2747544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}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4" name="CuadroTexto 13"/>
          <p:cNvSpPr txBox="1"/>
          <p:nvPr/>
        </p:nvSpPr>
        <p:spPr>
          <a:xfrm>
            <a:off x="3981103" y="-2476206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{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1921013" y="-1943574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[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3102404" y="-167461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]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6148" name="Picture 4" descr="http://4.bp.blogspot.com/_bZvfaWjC_bA/THY9FxmoTwI/AAAAAAAACe4/BuxDr9fkayE/s1600/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1395" y="1078883"/>
            <a:ext cx="8749210" cy="6561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0514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/>
          <p:cNvCxnSpPr/>
          <p:nvPr/>
        </p:nvCxnSpPr>
        <p:spPr>
          <a:xfrm>
            <a:off x="260685" y="1010653"/>
            <a:ext cx="11670631" cy="0"/>
          </a:xfrm>
          <a:prstGeom prst="line">
            <a:avLst/>
          </a:prstGeom>
          <a:ln w="76200"/>
          <a:effectLst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2" name="CuadroTexto 11"/>
          <p:cNvSpPr txBox="1"/>
          <p:nvPr/>
        </p:nvSpPr>
        <p:spPr>
          <a:xfrm>
            <a:off x="260685" y="326222"/>
            <a:ext cx="13324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OOP</a:t>
            </a:r>
            <a:endParaRPr lang="es-ES" sz="4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8873577" y="-240523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)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6685584" y="-160638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(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5204221" y="-2747544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}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4" name="CuadroTexto 13"/>
          <p:cNvSpPr txBox="1"/>
          <p:nvPr/>
        </p:nvSpPr>
        <p:spPr>
          <a:xfrm>
            <a:off x="3981103" y="-2476206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{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1921013" y="-1943574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[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3102404" y="-167461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]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5" name="CuadroTexto 14"/>
          <p:cNvSpPr txBox="1"/>
          <p:nvPr/>
        </p:nvSpPr>
        <p:spPr>
          <a:xfrm>
            <a:off x="260685" y="1133764"/>
            <a:ext cx="31149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 smtClean="0">
                <a:latin typeface="Aharoni" panose="02010803020104030203" pitchFamily="2" charset="-79"/>
                <a:cs typeface="Aharoni" panose="02010803020104030203" pitchFamily="2" charset="-79"/>
              </a:rPr>
              <a:t>TERMINOLOGY</a:t>
            </a:r>
            <a:endParaRPr lang="es-ES" sz="32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1104089" y="2382560"/>
            <a:ext cx="9983823" cy="20928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3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NAMESPACE</a:t>
            </a:r>
            <a:endParaRPr lang="es-ES" sz="13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605180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311726" y="5663046"/>
            <a:ext cx="577914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smtClean="0">
                <a:latin typeface="Aharoni" panose="02010803020104030203" pitchFamily="2" charset="-79"/>
                <a:cs typeface="Aharoni" panose="02010803020104030203" pitchFamily="2" charset="-79"/>
              </a:rPr>
              <a:t>JS Objects Model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cxnSp>
        <p:nvCxnSpPr>
          <p:cNvPr id="3" name="Conector recto 2"/>
          <p:cNvCxnSpPr/>
          <p:nvPr/>
        </p:nvCxnSpPr>
        <p:spPr>
          <a:xfrm>
            <a:off x="311726" y="5618562"/>
            <a:ext cx="11284528" cy="0"/>
          </a:xfrm>
          <a:prstGeom prst="line">
            <a:avLst/>
          </a:prstGeom>
          <a:ln w="571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5" name="CuadroTexto 4"/>
          <p:cNvSpPr txBox="1"/>
          <p:nvPr/>
        </p:nvSpPr>
        <p:spPr>
          <a:xfrm>
            <a:off x="6949670" y="696191"/>
            <a:ext cx="4676280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s-ES" sz="4000" dirty="0" smtClean="0">
                <a:solidFill>
                  <a:schemeClr val="bg1">
                    <a:lumMod val="8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Browsers</a:t>
            </a:r>
          </a:p>
          <a:p>
            <a:pPr marL="342900" indent="-342900">
              <a:buAutoNum type="arabicPeriod"/>
            </a:pPr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JS </a:t>
            </a:r>
            <a:r>
              <a:rPr lang="es-ES" sz="4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Objects</a:t>
            </a:r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4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Model</a:t>
            </a:r>
            <a:endParaRPr lang="es-ES" sz="4000" dirty="0" smtClean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342900" indent="-342900">
              <a:buAutoNum type="arabicPeriod"/>
            </a:pPr>
            <a:r>
              <a:rPr lang="es-ES" sz="4000" dirty="0" smtClean="0">
                <a:solidFill>
                  <a:schemeClr val="bg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Basic </a:t>
            </a:r>
            <a:r>
              <a:rPr lang="es-ES" sz="4000" dirty="0" err="1" smtClean="0">
                <a:solidFill>
                  <a:schemeClr val="bg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Javascript</a:t>
            </a:r>
            <a:endParaRPr lang="es-ES" sz="4000" dirty="0" smtClean="0">
              <a:solidFill>
                <a:schemeClr val="bg1">
                  <a:lumMod val="75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342900" indent="-342900">
              <a:buAutoNum type="arabicPeriod"/>
            </a:pPr>
            <a:r>
              <a:rPr lang="es-ES" sz="4000" dirty="0" err="1" smtClean="0">
                <a:solidFill>
                  <a:schemeClr val="bg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Operations</a:t>
            </a:r>
            <a:endParaRPr lang="es-ES" sz="4000" dirty="0">
              <a:solidFill>
                <a:schemeClr val="bg1">
                  <a:lumMod val="75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715804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/>
          <p:cNvCxnSpPr/>
          <p:nvPr/>
        </p:nvCxnSpPr>
        <p:spPr>
          <a:xfrm>
            <a:off x="260685" y="1010653"/>
            <a:ext cx="11670631" cy="0"/>
          </a:xfrm>
          <a:prstGeom prst="line">
            <a:avLst/>
          </a:prstGeom>
          <a:ln w="76200"/>
          <a:effectLst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2" name="CuadroTexto 11"/>
          <p:cNvSpPr txBox="1"/>
          <p:nvPr/>
        </p:nvSpPr>
        <p:spPr>
          <a:xfrm>
            <a:off x="260685" y="326222"/>
            <a:ext cx="13324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OOP</a:t>
            </a:r>
            <a:endParaRPr lang="es-ES" sz="4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8873577" y="-240523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)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6685584" y="-160638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(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5204221" y="-2747544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}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4" name="CuadroTexto 13"/>
          <p:cNvSpPr txBox="1"/>
          <p:nvPr/>
        </p:nvSpPr>
        <p:spPr>
          <a:xfrm>
            <a:off x="3981103" y="-2476206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{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1921013" y="-1943574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[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3102404" y="-167461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]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5" name="CuadroTexto 14"/>
          <p:cNvSpPr txBox="1"/>
          <p:nvPr/>
        </p:nvSpPr>
        <p:spPr>
          <a:xfrm>
            <a:off x="260685" y="1133764"/>
            <a:ext cx="31149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 smtClean="0">
                <a:latin typeface="Aharoni" panose="02010803020104030203" pitchFamily="2" charset="-79"/>
                <a:cs typeface="Aharoni" panose="02010803020104030203" pitchFamily="2" charset="-79"/>
              </a:rPr>
              <a:t>TERMINOLOGY</a:t>
            </a:r>
            <a:endParaRPr lang="es-ES" sz="32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1104089" y="2382560"/>
            <a:ext cx="9983823" cy="20928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3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NAMESPACE</a:t>
            </a:r>
            <a:endParaRPr lang="es-ES" sz="13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1655522" y="5062654"/>
            <a:ext cx="98395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ANOTHER OBJECT THAT CONTAINS OTHER METHODS, PROPERTIES AND OBJECTS</a:t>
            </a:r>
            <a:endParaRPr lang="es-ES" sz="2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881611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/>
          <p:cNvCxnSpPr/>
          <p:nvPr/>
        </p:nvCxnSpPr>
        <p:spPr>
          <a:xfrm>
            <a:off x="260685" y="1010653"/>
            <a:ext cx="11670631" cy="0"/>
          </a:xfrm>
          <a:prstGeom prst="line">
            <a:avLst/>
          </a:prstGeom>
          <a:ln w="76200"/>
          <a:effectLst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2" name="CuadroTexto 11"/>
          <p:cNvSpPr txBox="1"/>
          <p:nvPr/>
        </p:nvSpPr>
        <p:spPr>
          <a:xfrm>
            <a:off x="260685" y="326222"/>
            <a:ext cx="13324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OOP</a:t>
            </a:r>
            <a:endParaRPr lang="es-ES" sz="4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8873577" y="-240523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)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6685584" y="-160638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(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5204221" y="-2747544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}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4" name="CuadroTexto 13"/>
          <p:cNvSpPr txBox="1"/>
          <p:nvPr/>
        </p:nvSpPr>
        <p:spPr>
          <a:xfrm>
            <a:off x="3981103" y="-2476206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{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1921013" y="-1943574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[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3102404" y="-167461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]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5" name="CuadroTexto 14"/>
          <p:cNvSpPr txBox="1"/>
          <p:nvPr/>
        </p:nvSpPr>
        <p:spPr>
          <a:xfrm>
            <a:off x="260685" y="1133764"/>
            <a:ext cx="31149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 smtClean="0">
                <a:latin typeface="Aharoni" panose="02010803020104030203" pitchFamily="2" charset="-79"/>
                <a:cs typeface="Aharoni" panose="02010803020104030203" pitchFamily="2" charset="-79"/>
              </a:rPr>
              <a:t>TERMINOLOGY</a:t>
            </a:r>
            <a:endParaRPr lang="es-ES" sz="32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1669151" y="2382560"/>
            <a:ext cx="8853706" cy="20928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13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“”CLASS””</a:t>
            </a:r>
            <a:endParaRPr lang="es-ES" sz="13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911221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/>
          <p:cNvCxnSpPr/>
          <p:nvPr/>
        </p:nvCxnSpPr>
        <p:spPr>
          <a:xfrm>
            <a:off x="260685" y="1010653"/>
            <a:ext cx="11670631" cy="0"/>
          </a:xfrm>
          <a:prstGeom prst="line">
            <a:avLst/>
          </a:prstGeom>
          <a:ln w="76200"/>
          <a:effectLst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2" name="CuadroTexto 11"/>
          <p:cNvSpPr txBox="1"/>
          <p:nvPr/>
        </p:nvSpPr>
        <p:spPr>
          <a:xfrm>
            <a:off x="260685" y="326222"/>
            <a:ext cx="13324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OOP</a:t>
            </a:r>
            <a:endParaRPr lang="es-ES" sz="4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8873577" y="-240523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)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6685584" y="-160638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(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5204221" y="-2747544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}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4" name="CuadroTexto 13"/>
          <p:cNvSpPr txBox="1"/>
          <p:nvPr/>
        </p:nvSpPr>
        <p:spPr>
          <a:xfrm>
            <a:off x="3981103" y="-2476206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{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1921013" y="-1943574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[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3102404" y="-167461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]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16" name="Picture 8" descr="http://www.leemaslibros.com/wp-content/uploads/2012/08/blueprin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1859" y="1327119"/>
            <a:ext cx="6608283" cy="5285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2853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/>
          <p:cNvCxnSpPr/>
          <p:nvPr/>
        </p:nvCxnSpPr>
        <p:spPr>
          <a:xfrm>
            <a:off x="260685" y="1010653"/>
            <a:ext cx="11670631" cy="0"/>
          </a:xfrm>
          <a:prstGeom prst="line">
            <a:avLst/>
          </a:prstGeom>
          <a:ln w="76200"/>
          <a:effectLst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2" name="CuadroTexto 11"/>
          <p:cNvSpPr txBox="1"/>
          <p:nvPr/>
        </p:nvSpPr>
        <p:spPr>
          <a:xfrm>
            <a:off x="260685" y="326222"/>
            <a:ext cx="13324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OOP</a:t>
            </a:r>
            <a:endParaRPr lang="es-ES" sz="4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8873577" y="-240523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)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6685584" y="-160638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(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5204221" y="-2747544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}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4" name="CuadroTexto 13"/>
          <p:cNvSpPr txBox="1"/>
          <p:nvPr/>
        </p:nvSpPr>
        <p:spPr>
          <a:xfrm>
            <a:off x="3981103" y="-2476206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{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1921013" y="-1943574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[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3102404" y="-167461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]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5" name="CuadroTexto 14"/>
          <p:cNvSpPr txBox="1"/>
          <p:nvPr/>
        </p:nvSpPr>
        <p:spPr>
          <a:xfrm>
            <a:off x="260685" y="1133764"/>
            <a:ext cx="31149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 smtClean="0">
                <a:latin typeface="Aharoni" panose="02010803020104030203" pitchFamily="2" charset="-79"/>
                <a:cs typeface="Aharoni" panose="02010803020104030203" pitchFamily="2" charset="-79"/>
              </a:rPr>
              <a:t>TERMINOLOGY</a:t>
            </a:r>
            <a:endParaRPr lang="es-ES" sz="32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1669151" y="2382560"/>
            <a:ext cx="8853706" cy="20928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13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“”CLASS””</a:t>
            </a:r>
            <a:endParaRPr lang="es-ES" sz="13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937376" y="4973444"/>
            <a:ext cx="1031724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2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Class</a:t>
            </a:r>
            <a:r>
              <a:rPr lang="es-ES" sz="2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2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doesn’t</a:t>
            </a:r>
            <a:r>
              <a:rPr lang="es-ES" sz="2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2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exist</a:t>
            </a:r>
            <a:r>
              <a:rPr lang="es-ES" sz="2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, </a:t>
            </a:r>
            <a:r>
              <a:rPr lang="es-ES" sz="2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yet</a:t>
            </a:r>
            <a:r>
              <a:rPr lang="es-ES" sz="2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, in </a:t>
            </a:r>
            <a:r>
              <a:rPr lang="es-ES" sz="2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Javascript</a:t>
            </a:r>
            <a:r>
              <a:rPr lang="es-ES" sz="2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, in </a:t>
            </a:r>
            <a:r>
              <a:rPr lang="es-ES" sz="2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Object</a:t>
            </a:r>
            <a:r>
              <a:rPr lang="es-ES" sz="2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2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Oriented</a:t>
            </a:r>
            <a:r>
              <a:rPr lang="es-ES" sz="2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2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Programming</a:t>
            </a:r>
            <a:r>
              <a:rPr lang="es-ES" sz="2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2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is</a:t>
            </a:r>
            <a:r>
              <a:rPr lang="es-ES" sz="2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a </a:t>
            </a:r>
            <a:r>
              <a:rPr lang="es-ES" sz="2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blueprint</a:t>
            </a:r>
            <a:r>
              <a:rPr lang="es-ES" sz="2000" dirty="0" smtClean="0">
                <a:latin typeface="Aharoni" panose="02010803020104030203" pitchFamily="2" charset="-79"/>
                <a:cs typeface="Aharoni" panose="02010803020104030203" pitchFamily="2" charset="-79"/>
              </a:rPr>
              <a:t/>
            </a:r>
            <a:br>
              <a:rPr lang="es-ES" sz="2000" dirty="0" smtClean="0"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s-ES" sz="2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that</a:t>
            </a:r>
            <a:r>
              <a:rPr lang="es-ES" sz="2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2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you</a:t>
            </a:r>
            <a:r>
              <a:rPr lang="es-ES" sz="2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use to </a:t>
            </a:r>
            <a:r>
              <a:rPr lang="es-ES" sz="2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create</a:t>
            </a:r>
            <a:r>
              <a:rPr lang="es-ES" sz="2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2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instance</a:t>
            </a:r>
            <a:r>
              <a:rPr lang="es-ES" sz="2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of </a:t>
            </a:r>
            <a:r>
              <a:rPr lang="es-ES" sz="2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an</a:t>
            </a:r>
            <a:r>
              <a:rPr lang="es-ES" sz="2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2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object</a:t>
            </a:r>
            <a:r>
              <a:rPr lang="es-ES" sz="2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73843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/>
          <p:cNvCxnSpPr/>
          <p:nvPr/>
        </p:nvCxnSpPr>
        <p:spPr>
          <a:xfrm>
            <a:off x="260685" y="1010653"/>
            <a:ext cx="11670631" cy="0"/>
          </a:xfrm>
          <a:prstGeom prst="line">
            <a:avLst/>
          </a:prstGeom>
          <a:ln w="76200"/>
          <a:effectLst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2" name="CuadroTexto 11"/>
          <p:cNvSpPr txBox="1"/>
          <p:nvPr/>
        </p:nvSpPr>
        <p:spPr>
          <a:xfrm>
            <a:off x="260685" y="326222"/>
            <a:ext cx="13324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OOP</a:t>
            </a:r>
            <a:endParaRPr lang="es-ES" sz="4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8873577" y="-240523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)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6685584" y="-160638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(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5204221" y="-2747544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}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4" name="CuadroTexto 13"/>
          <p:cNvSpPr txBox="1"/>
          <p:nvPr/>
        </p:nvSpPr>
        <p:spPr>
          <a:xfrm>
            <a:off x="3981103" y="-2476206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{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1921013" y="-1943574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[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3102404" y="-167461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]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5" name="CuadroTexto 14"/>
          <p:cNvSpPr txBox="1"/>
          <p:nvPr/>
        </p:nvSpPr>
        <p:spPr>
          <a:xfrm>
            <a:off x="260685" y="1133764"/>
            <a:ext cx="31149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 smtClean="0">
                <a:latin typeface="Aharoni" panose="02010803020104030203" pitchFamily="2" charset="-79"/>
                <a:cs typeface="Aharoni" panose="02010803020104030203" pitchFamily="2" charset="-79"/>
              </a:rPr>
              <a:t>TERMINOLOGY</a:t>
            </a:r>
            <a:endParaRPr lang="es-ES" sz="32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78171" y="2382560"/>
            <a:ext cx="12035667" cy="20928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13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CONSTRUCTOR</a:t>
            </a:r>
            <a:endParaRPr lang="es-ES" sz="13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786695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/>
          <p:cNvCxnSpPr/>
          <p:nvPr/>
        </p:nvCxnSpPr>
        <p:spPr>
          <a:xfrm>
            <a:off x="260685" y="1010653"/>
            <a:ext cx="11670631" cy="0"/>
          </a:xfrm>
          <a:prstGeom prst="line">
            <a:avLst/>
          </a:prstGeom>
          <a:ln w="76200"/>
          <a:effectLst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2" name="CuadroTexto 11"/>
          <p:cNvSpPr txBox="1"/>
          <p:nvPr/>
        </p:nvSpPr>
        <p:spPr>
          <a:xfrm>
            <a:off x="260685" y="326222"/>
            <a:ext cx="13324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OOP</a:t>
            </a:r>
            <a:endParaRPr lang="es-ES" sz="4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8873577" y="-240523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)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6685584" y="-160638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(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5204221" y="-2747544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}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4" name="CuadroTexto 13"/>
          <p:cNvSpPr txBox="1"/>
          <p:nvPr/>
        </p:nvSpPr>
        <p:spPr>
          <a:xfrm>
            <a:off x="3981103" y="-2476206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{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1921013" y="-1943574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[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3102404" y="-167461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]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5122" name="Picture 2" descr="http://www.vangviet.com/wp-content/uploads/pretty-mark-the-builde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8910" y="1352958"/>
            <a:ext cx="3641858" cy="5189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://www.cygnus-x1.net/links/lcars/blueprints/star-trek-blueprint-collection/star-trek-blueprint-collection-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54857" y="13855485"/>
            <a:ext cx="11096291" cy="8629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://www.cygnus-x1.net/links/lcars/blueprints/star-trek-blueprint-collection/star-trek-blueprint-collection-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-18661063"/>
            <a:ext cx="4642836" cy="361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http://www.leemaslibros.com/wp-content/uploads/2012/08/blueprint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931" y="1536979"/>
            <a:ext cx="5831412" cy="4663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2266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/>
          <p:cNvCxnSpPr/>
          <p:nvPr/>
        </p:nvCxnSpPr>
        <p:spPr>
          <a:xfrm>
            <a:off x="260685" y="1010653"/>
            <a:ext cx="11670631" cy="0"/>
          </a:xfrm>
          <a:prstGeom prst="line">
            <a:avLst/>
          </a:prstGeom>
          <a:ln w="76200"/>
          <a:effectLst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2" name="CuadroTexto 11"/>
          <p:cNvSpPr txBox="1"/>
          <p:nvPr/>
        </p:nvSpPr>
        <p:spPr>
          <a:xfrm>
            <a:off x="260685" y="326222"/>
            <a:ext cx="13324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OOP</a:t>
            </a:r>
            <a:endParaRPr lang="es-ES" sz="4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8873577" y="-240523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)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6685584" y="-160638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(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5204221" y="-2747544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}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4" name="CuadroTexto 13"/>
          <p:cNvSpPr txBox="1"/>
          <p:nvPr/>
        </p:nvSpPr>
        <p:spPr>
          <a:xfrm>
            <a:off x="3981103" y="-2476206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{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1921013" y="-1943574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[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3102404" y="-167461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]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5" name="CuadroTexto 14"/>
          <p:cNvSpPr txBox="1"/>
          <p:nvPr/>
        </p:nvSpPr>
        <p:spPr>
          <a:xfrm>
            <a:off x="260685" y="1133764"/>
            <a:ext cx="31149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 smtClean="0">
                <a:latin typeface="Aharoni" panose="02010803020104030203" pitchFamily="2" charset="-79"/>
                <a:cs typeface="Aharoni" panose="02010803020104030203" pitchFamily="2" charset="-79"/>
              </a:rPr>
              <a:t>TERMINOLOGY</a:t>
            </a:r>
            <a:endParaRPr lang="es-ES" sz="32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78171" y="2382560"/>
            <a:ext cx="12035667" cy="20928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13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CONSTRUCTOR</a:t>
            </a:r>
            <a:endParaRPr lang="es-ES" sz="13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617577" y="4884234"/>
            <a:ext cx="109568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Constructor </a:t>
            </a:r>
            <a:r>
              <a:rPr lang="es-ES" sz="2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is</a:t>
            </a:r>
            <a:r>
              <a:rPr lang="es-ES" sz="2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a </a:t>
            </a:r>
            <a:r>
              <a:rPr lang="es-ES" sz="2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function</a:t>
            </a:r>
            <a:r>
              <a:rPr lang="es-ES" sz="2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2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that</a:t>
            </a:r>
            <a:r>
              <a:rPr lang="es-ES" sz="2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2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will</a:t>
            </a:r>
            <a:r>
              <a:rPr lang="es-ES" sz="2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be </a:t>
            </a:r>
            <a:r>
              <a:rPr lang="es-ES" sz="2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executed</a:t>
            </a:r>
            <a:r>
              <a:rPr lang="es-ES" sz="2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2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when</a:t>
            </a:r>
            <a:r>
              <a:rPr lang="es-ES" sz="2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2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we</a:t>
            </a:r>
            <a:r>
              <a:rPr lang="es-ES" sz="2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2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instanciate</a:t>
            </a:r>
            <a:r>
              <a:rPr lang="es-ES" sz="2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2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an</a:t>
            </a:r>
            <a:r>
              <a:rPr lang="es-ES" sz="2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2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object</a:t>
            </a:r>
            <a:r>
              <a:rPr lang="es-ES" sz="2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2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with</a:t>
            </a:r>
            <a:r>
              <a:rPr lang="es-ES" sz="2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2000" b="1" dirty="0" smtClean="0">
                <a:latin typeface="Aharoni" panose="02010803020104030203" pitchFamily="2" charset="-79"/>
                <a:cs typeface="Aharoni" panose="02010803020104030203" pitchFamily="2" charset="-79"/>
              </a:rPr>
              <a:t>new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Constructor </a:t>
            </a:r>
            <a:r>
              <a:rPr lang="es-ES" sz="2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returns</a:t>
            </a:r>
            <a:r>
              <a:rPr lang="es-ES" sz="2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2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an</a:t>
            </a:r>
            <a:r>
              <a:rPr lang="es-ES" sz="2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2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object</a:t>
            </a:r>
            <a:r>
              <a:rPr lang="es-ES" sz="2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.</a:t>
            </a:r>
            <a:endParaRPr lang="es-ES" sz="2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252710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/>
          <p:cNvCxnSpPr/>
          <p:nvPr/>
        </p:nvCxnSpPr>
        <p:spPr>
          <a:xfrm>
            <a:off x="260685" y="1010653"/>
            <a:ext cx="11670631" cy="0"/>
          </a:xfrm>
          <a:prstGeom prst="line">
            <a:avLst/>
          </a:prstGeom>
          <a:ln w="76200"/>
          <a:effectLst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2" name="CuadroTexto 11"/>
          <p:cNvSpPr txBox="1"/>
          <p:nvPr/>
        </p:nvSpPr>
        <p:spPr>
          <a:xfrm>
            <a:off x="260685" y="326222"/>
            <a:ext cx="13324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OOP</a:t>
            </a:r>
            <a:endParaRPr lang="es-ES" sz="4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8873577" y="-240523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)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6685584" y="-160638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(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5204221" y="-2747544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}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4" name="CuadroTexto 13"/>
          <p:cNvSpPr txBox="1"/>
          <p:nvPr/>
        </p:nvSpPr>
        <p:spPr>
          <a:xfrm>
            <a:off x="3981103" y="-2476206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{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1921013" y="-1943574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[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3102404" y="-167461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]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5" name="CuadroTexto 14"/>
          <p:cNvSpPr txBox="1"/>
          <p:nvPr/>
        </p:nvSpPr>
        <p:spPr>
          <a:xfrm>
            <a:off x="260685" y="1133764"/>
            <a:ext cx="31149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 smtClean="0">
                <a:latin typeface="Aharoni" panose="02010803020104030203" pitchFamily="2" charset="-79"/>
                <a:cs typeface="Aharoni" panose="02010803020104030203" pitchFamily="2" charset="-79"/>
              </a:rPr>
              <a:t>TERMINOLOGY</a:t>
            </a:r>
            <a:endParaRPr lang="es-ES" sz="32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3123873" y="2382560"/>
            <a:ext cx="5944256" cy="20928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13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OBJECT</a:t>
            </a:r>
            <a:endParaRPr lang="es-ES" sz="13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547872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/>
          <p:cNvCxnSpPr/>
          <p:nvPr/>
        </p:nvCxnSpPr>
        <p:spPr>
          <a:xfrm>
            <a:off x="260685" y="1010653"/>
            <a:ext cx="11670631" cy="0"/>
          </a:xfrm>
          <a:prstGeom prst="line">
            <a:avLst/>
          </a:prstGeom>
          <a:ln w="76200"/>
          <a:effectLst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2" name="CuadroTexto 11"/>
          <p:cNvSpPr txBox="1"/>
          <p:nvPr/>
        </p:nvSpPr>
        <p:spPr>
          <a:xfrm>
            <a:off x="260685" y="326222"/>
            <a:ext cx="13324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OOP</a:t>
            </a:r>
            <a:endParaRPr lang="es-ES" sz="4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8873577" y="-240523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)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6685584" y="-160638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(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5204221" y="-2747544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}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4" name="CuadroTexto 13"/>
          <p:cNvSpPr txBox="1"/>
          <p:nvPr/>
        </p:nvSpPr>
        <p:spPr>
          <a:xfrm>
            <a:off x="3981103" y="-2476206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{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1921013" y="-1943574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[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3102404" y="-167461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]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11266" name="Picture 2" descr="http://imganuncios.mitula.net/seat_ibiza_1_6_tdi_105_cv_3p_manual_10044841975884845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5874" y="1279608"/>
            <a:ext cx="13103748" cy="5951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692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/>
          <p:cNvCxnSpPr/>
          <p:nvPr/>
        </p:nvCxnSpPr>
        <p:spPr>
          <a:xfrm>
            <a:off x="260685" y="1010653"/>
            <a:ext cx="11670631" cy="0"/>
          </a:xfrm>
          <a:prstGeom prst="line">
            <a:avLst/>
          </a:prstGeom>
          <a:ln w="76200"/>
          <a:effectLst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2" name="CuadroTexto 11"/>
          <p:cNvSpPr txBox="1"/>
          <p:nvPr/>
        </p:nvSpPr>
        <p:spPr>
          <a:xfrm>
            <a:off x="260685" y="326222"/>
            <a:ext cx="13324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OOP</a:t>
            </a:r>
            <a:endParaRPr lang="es-ES" sz="4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8873577" y="-240523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)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6685584" y="-160638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(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5204221" y="-2747544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}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4" name="CuadroTexto 13"/>
          <p:cNvSpPr txBox="1"/>
          <p:nvPr/>
        </p:nvSpPr>
        <p:spPr>
          <a:xfrm>
            <a:off x="3981103" y="-2476206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{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1921013" y="-1943574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[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3102404" y="-167461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]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5" name="CuadroTexto 14"/>
          <p:cNvSpPr txBox="1"/>
          <p:nvPr/>
        </p:nvSpPr>
        <p:spPr>
          <a:xfrm>
            <a:off x="260685" y="1133764"/>
            <a:ext cx="31149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 smtClean="0">
                <a:latin typeface="Aharoni" panose="02010803020104030203" pitchFamily="2" charset="-79"/>
                <a:cs typeface="Aharoni" panose="02010803020104030203" pitchFamily="2" charset="-79"/>
              </a:rPr>
              <a:t>TERMINOLOGY</a:t>
            </a:r>
            <a:endParaRPr lang="es-ES" sz="32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3123873" y="2382560"/>
            <a:ext cx="5944256" cy="20928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13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OBJECT</a:t>
            </a:r>
            <a:endParaRPr lang="es-ES" sz="13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6" name="CuadroTexto 15"/>
          <p:cNvSpPr txBox="1"/>
          <p:nvPr/>
        </p:nvSpPr>
        <p:spPr>
          <a:xfrm>
            <a:off x="4302887" y="4973444"/>
            <a:ext cx="35862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2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All</a:t>
            </a:r>
            <a:r>
              <a:rPr lang="es-ES" sz="2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in </a:t>
            </a:r>
            <a:r>
              <a:rPr lang="es-ES" sz="2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Javascript</a:t>
            </a:r>
            <a:r>
              <a:rPr lang="es-ES" sz="2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2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is</a:t>
            </a:r>
            <a:r>
              <a:rPr lang="es-ES" sz="2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2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an</a:t>
            </a:r>
            <a:r>
              <a:rPr lang="es-ES" sz="2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2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object</a:t>
            </a:r>
            <a:r>
              <a:rPr lang="es-ES" sz="2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11617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/>
          <p:cNvCxnSpPr/>
          <p:nvPr/>
        </p:nvCxnSpPr>
        <p:spPr>
          <a:xfrm>
            <a:off x="260685" y="1010653"/>
            <a:ext cx="11670631" cy="0"/>
          </a:xfrm>
          <a:prstGeom prst="line">
            <a:avLst/>
          </a:prstGeom>
          <a:ln w="76200"/>
          <a:effectLst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6" name="CuadroTexto 5"/>
          <p:cNvSpPr txBox="1"/>
          <p:nvPr/>
        </p:nvSpPr>
        <p:spPr>
          <a:xfrm>
            <a:off x="260685" y="326222"/>
            <a:ext cx="48093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JS OBJECTS MODEL</a:t>
            </a:r>
            <a:endParaRPr lang="es-ES" sz="4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8" name="Rectángulo 7"/>
          <p:cNvSpPr/>
          <p:nvPr/>
        </p:nvSpPr>
        <p:spPr>
          <a:xfrm rot="18900000">
            <a:off x="3053339" y="2272711"/>
            <a:ext cx="2783134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96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BOM</a:t>
            </a:r>
            <a:endParaRPr lang="es-ES" sz="96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7" name="Rectángulo 16"/>
          <p:cNvSpPr/>
          <p:nvPr/>
        </p:nvSpPr>
        <p:spPr>
          <a:xfrm rot="2700000">
            <a:off x="6467986" y="2302749"/>
            <a:ext cx="2868094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9600" b="1" dirty="0">
                <a:ln w="22225">
                  <a:solidFill>
                    <a:schemeClr val="accent6">
                      <a:lumMod val="750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</a:rPr>
              <a:t>D</a:t>
            </a:r>
            <a:r>
              <a:rPr lang="es-ES" sz="9600" b="1" dirty="0" smtClean="0">
                <a:ln w="22225">
                  <a:solidFill>
                    <a:schemeClr val="accent6">
                      <a:lumMod val="750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</a:rPr>
              <a:t>OM</a:t>
            </a:r>
            <a:endParaRPr lang="es-ES" sz="9600" b="1" dirty="0">
              <a:ln w="22225">
                <a:solidFill>
                  <a:schemeClr val="accent6">
                    <a:lumMod val="75000"/>
                  </a:schemeClr>
                </a:solidFill>
                <a:prstDash val="solid"/>
              </a:ln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9" name="Rectángulo 18"/>
          <p:cNvSpPr/>
          <p:nvPr/>
        </p:nvSpPr>
        <p:spPr>
          <a:xfrm>
            <a:off x="3247398" y="4095487"/>
            <a:ext cx="6171305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9600" b="1" dirty="0" smtClean="0">
                <a:ln w="22225">
                  <a:solidFill>
                    <a:schemeClr val="accent4">
                      <a:lumMod val="75000"/>
                    </a:schemeClr>
                  </a:solidFill>
                  <a:prstDash val="solid"/>
                </a:ln>
                <a:solidFill>
                  <a:schemeClr val="accent4">
                    <a:lumMod val="40000"/>
                    <a:lumOff val="60000"/>
                  </a:schemeClr>
                </a:solidFill>
              </a:rPr>
              <a:t>JAVASCRIPT</a:t>
            </a:r>
            <a:endParaRPr lang="es-ES" sz="9600" b="1" dirty="0">
              <a:ln w="22225">
                <a:solidFill>
                  <a:schemeClr val="accent4">
                    <a:lumMod val="75000"/>
                  </a:schemeClr>
                </a:solidFill>
                <a:prstDash val="solid"/>
              </a:ln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709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/>
          <p:cNvCxnSpPr/>
          <p:nvPr/>
        </p:nvCxnSpPr>
        <p:spPr>
          <a:xfrm>
            <a:off x="260685" y="1010653"/>
            <a:ext cx="11670631" cy="0"/>
          </a:xfrm>
          <a:prstGeom prst="line">
            <a:avLst/>
          </a:prstGeom>
          <a:ln w="76200"/>
          <a:effectLst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2" name="CuadroTexto 11"/>
          <p:cNvSpPr txBox="1"/>
          <p:nvPr/>
        </p:nvSpPr>
        <p:spPr>
          <a:xfrm>
            <a:off x="260685" y="326222"/>
            <a:ext cx="13324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OOP</a:t>
            </a:r>
            <a:endParaRPr lang="es-ES" sz="4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8873577" y="-240523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)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6685584" y="-160638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(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5204221" y="-2747544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}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4" name="CuadroTexto 13"/>
          <p:cNvSpPr txBox="1"/>
          <p:nvPr/>
        </p:nvSpPr>
        <p:spPr>
          <a:xfrm>
            <a:off x="3981103" y="-2476206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{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1921013" y="-1943574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[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3102404" y="-167461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]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5" name="CuadroTexto 14"/>
          <p:cNvSpPr txBox="1"/>
          <p:nvPr/>
        </p:nvSpPr>
        <p:spPr>
          <a:xfrm>
            <a:off x="260685" y="1133764"/>
            <a:ext cx="31149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 smtClean="0">
                <a:latin typeface="Aharoni" panose="02010803020104030203" pitchFamily="2" charset="-79"/>
                <a:cs typeface="Aharoni" panose="02010803020104030203" pitchFamily="2" charset="-79"/>
              </a:rPr>
              <a:t>TERMINOLOGY</a:t>
            </a:r>
            <a:endParaRPr lang="es-ES" sz="32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1943263" y="2382560"/>
            <a:ext cx="8305480" cy="20928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13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PROPERTY</a:t>
            </a:r>
            <a:endParaRPr lang="es-ES" sz="13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138634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/>
          <p:cNvCxnSpPr/>
          <p:nvPr/>
        </p:nvCxnSpPr>
        <p:spPr>
          <a:xfrm>
            <a:off x="260685" y="1010653"/>
            <a:ext cx="11670631" cy="0"/>
          </a:xfrm>
          <a:prstGeom prst="line">
            <a:avLst/>
          </a:prstGeom>
          <a:ln w="76200"/>
          <a:effectLst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2" name="CuadroTexto 11"/>
          <p:cNvSpPr txBox="1"/>
          <p:nvPr/>
        </p:nvSpPr>
        <p:spPr>
          <a:xfrm>
            <a:off x="260685" y="326222"/>
            <a:ext cx="13324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OOP</a:t>
            </a:r>
            <a:endParaRPr lang="es-ES" sz="4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8873577" y="-240523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)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6685584" y="-160638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(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5204221" y="-2747544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}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4" name="CuadroTexto 13"/>
          <p:cNvSpPr txBox="1"/>
          <p:nvPr/>
        </p:nvSpPr>
        <p:spPr>
          <a:xfrm>
            <a:off x="3981103" y="-2476206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{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1921013" y="-1943574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[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3102404" y="-167461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]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8196" name="Picture 4" descr="http://www.pabloenlinea.com/seat/img/ibiza_amarill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4065" y="1184008"/>
            <a:ext cx="3908533" cy="2188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https://encrypted-tbn0.gstatic.com/images?q=tbn:ANd9GcT91veYsLrTro1IK8i5Ue4yWDBSiUmtV5Fn_dO8bOlrpuCpTHQseQ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1847" y="1184008"/>
            <a:ext cx="4570804" cy="2343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http://2.bp.blogspot.com/-gIa0Vz5d5vo/T4DAoD-A7hI/AAAAAAAAEd8/NxRQ-8qxz8I/s1600/5HA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3192" y="3700991"/>
            <a:ext cx="5085617" cy="3178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6719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/>
          <p:cNvCxnSpPr/>
          <p:nvPr/>
        </p:nvCxnSpPr>
        <p:spPr>
          <a:xfrm>
            <a:off x="260685" y="1010653"/>
            <a:ext cx="11670631" cy="0"/>
          </a:xfrm>
          <a:prstGeom prst="line">
            <a:avLst/>
          </a:prstGeom>
          <a:ln w="76200"/>
          <a:effectLst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2" name="CuadroTexto 11"/>
          <p:cNvSpPr txBox="1"/>
          <p:nvPr/>
        </p:nvSpPr>
        <p:spPr>
          <a:xfrm>
            <a:off x="260685" y="326222"/>
            <a:ext cx="13324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OOP</a:t>
            </a:r>
            <a:endParaRPr lang="es-ES" sz="4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8873577" y="-240523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)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6685584" y="-160638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(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5204221" y="-2747544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}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4" name="CuadroTexto 13"/>
          <p:cNvSpPr txBox="1"/>
          <p:nvPr/>
        </p:nvSpPr>
        <p:spPr>
          <a:xfrm>
            <a:off x="3981103" y="-2476206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{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1921013" y="-1943574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[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3102404" y="-167461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]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4758134" y="2233534"/>
            <a:ext cx="2675732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4800" dirty="0" smtClean="0">
                <a:latin typeface="Aharoni" panose="02010803020104030203" pitchFamily="2" charset="-79"/>
                <a:cs typeface="Aharoni" panose="02010803020104030203" pitchFamily="2" charset="-79"/>
              </a:rPr>
              <a:t>Color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48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Power</a:t>
            </a:r>
            <a:endParaRPr lang="es-ES" sz="4800" dirty="0" smtClean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48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Doors</a:t>
            </a:r>
            <a:endParaRPr lang="es-ES" sz="4800" dirty="0" smtClean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48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Seats</a:t>
            </a:r>
            <a:endParaRPr lang="es-ES" sz="4800" dirty="0" smtClean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48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Change</a:t>
            </a:r>
            <a:endParaRPr lang="es-ES" sz="48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765099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/>
          <p:cNvCxnSpPr/>
          <p:nvPr/>
        </p:nvCxnSpPr>
        <p:spPr>
          <a:xfrm>
            <a:off x="260685" y="1010653"/>
            <a:ext cx="11670631" cy="0"/>
          </a:xfrm>
          <a:prstGeom prst="line">
            <a:avLst/>
          </a:prstGeom>
          <a:ln w="76200"/>
          <a:effectLst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2" name="CuadroTexto 11"/>
          <p:cNvSpPr txBox="1"/>
          <p:nvPr/>
        </p:nvSpPr>
        <p:spPr>
          <a:xfrm>
            <a:off x="260685" y="326222"/>
            <a:ext cx="13324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OOP</a:t>
            </a:r>
            <a:endParaRPr lang="es-ES" sz="4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8873577" y="-240523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)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6685584" y="-160638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(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5204221" y="-2747544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}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4" name="CuadroTexto 13"/>
          <p:cNvSpPr txBox="1"/>
          <p:nvPr/>
        </p:nvSpPr>
        <p:spPr>
          <a:xfrm>
            <a:off x="3981103" y="-2476206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{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1921013" y="-1943574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[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3102404" y="-167461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]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5" name="CuadroTexto 14"/>
          <p:cNvSpPr txBox="1"/>
          <p:nvPr/>
        </p:nvSpPr>
        <p:spPr>
          <a:xfrm>
            <a:off x="260685" y="1133764"/>
            <a:ext cx="31149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 smtClean="0">
                <a:latin typeface="Aharoni" panose="02010803020104030203" pitchFamily="2" charset="-79"/>
                <a:cs typeface="Aharoni" panose="02010803020104030203" pitchFamily="2" charset="-79"/>
              </a:rPr>
              <a:t>TERMINOLOGY</a:t>
            </a:r>
            <a:endParaRPr lang="es-ES" sz="32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1943263" y="2382560"/>
            <a:ext cx="8305480" cy="20928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13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PROPERTY</a:t>
            </a:r>
            <a:endParaRPr lang="es-ES" sz="13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6" name="CuadroTexto 15"/>
          <p:cNvSpPr txBox="1"/>
          <p:nvPr/>
        </p:nvSpPr>
        <p:spPr>
          <a:xfrm>
            <a:off x="2077932" y="4973444"/>
            <a:ext cx="80361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Variables </a:t>
            </a:r>
            <a:r>
              <a:rPr lang="es-ES" sz="2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that</a:t>
            </a:r>
            <a:r>
              <a:rPr lang="es-ES" sz="2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store data </a:t>
            </a:r>
            <a:r>
              <a:rPr lang="es-ES" sz="2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that</a:t>
            </a:r>
            <a:r>
              <a:rPr lang="es-ES" sz="2000" dirty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2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exist</a:t>
            </a:r>
            <a:r>
              <a:rPr lang="es-ES" sz="2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in </a:t>
            </a:r>
            <a:r>
              <a:rPr lang="es-ES" sz="2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the</a:t>
            </a:r>
            <a:r>
              <a:rPr lang="es-ES" sz="2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2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context</a:t>
            </a:r>
            <a:r>
              <a:rPr lang="es-ES" sz="2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of </a:t>
            </a:r>
            <a:r>
              <a:rPr lang="es-ES" sz="2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an</a:t>
            </a:r>
            <a:r>
              <a:rPr lang="es-ES" sz="2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2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object</a:t>
            </a:r>
            <a:r>
              <a:rPr lang="es-ES" sz="2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Properties</a:t>
            </a:r>
            <a:r>
              <a:rPr lang="es-ES" sz="2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2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should</a:t>
            </a:r>
            <a:r>
              <a:rPr lang="es-ES" sz="2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2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have</a:t>
            </a:r>
            <a:r>
              <a:rPr lang="es-ES" sz="2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2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something</a:t>
            </a:r>
            <a:r>
              <a:rPr lang="es-ES" sz="2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in </a:t>
            </a:r>
            <a:r>
              <a:rPr lang="es-ES" sz="2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common</a:t>
            </a:r>
            <a:r>
              <a:rPr lang="es-ES" sz="2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2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with</a:t>
            </a:r>
            <a:r>
              <a:rPr lang="es-ES" sz="2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2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the</a:t>
            </a:r>
            <a:r>
              <a:rPr lang="es-ES" sz="2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2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object</a:t>
            </a:r>
            <a:r>
              <a:rPr lang="es-ES" sz="2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58257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/>
          <p:cNvCxnSpPr/>
          <p:nvPr/>
        </p:nvCxnSpPr>
        <p:spPr>
          <a:xfrm>
            <a:off x="260685" y="1010653"/>
            <a:ext cx="11670631" cy="0"/>
          </a:xfrm>
          <a:prstGeom prst="line">
            <a:avLst/>
          </a:prstGeom>
          <a:ln w="76200"/>
          <a:effectLst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2" name="CuadroTexto 11"/>
          <p:cNvSpPr txBox="1"/>
          <p:nvPr/>
        </p:nvSpPr>
        <p:spPr>
          <a:xfrm>
            <a:off x="260685" y="326222"/>
            <a:ext cx="13324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OOP</a:t>
            </a:r>
            <a:endParaRPr lang="es-ES" sz="4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8873577" y="-240523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)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6685584" y="-160638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(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5204221" y="-2747544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}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4" name="CuadroTexto 13"/>
          <p:cNvSpPr txBox="1"/>
          <p:nvPr/>
        </p:nvSpPr>
        <p:spPr>
          <a:xfrm>
            <a:off x="3981103" y="-2476206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{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1921013" y="-1943574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[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3102404" y="-167461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]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5" name="CuadroTexto 14"/>
          <p:cNvSpPr txBox="1"/>
          <p:nvPr/>
        </p:nvSpPr>
        <p:spPr>
          <a:xfrm>
            <a:off x="260685" y="1133764"/>
            <a:ext cx="31149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 smtClean="0">
                <a:latin typeface="Aharoni" panose="02010803020104030203" pitchFamily="2" charset="-79"/>
                <a:cs typeface="Aharoni" panose="02010803020104030203" pitchFamily="2" charset="-79"/>
              </a:rPr>
              <a:t>TERMINOLOGY</a:t>
            </a:r>
            <a:endParaRPr lang="es-ES" sz="32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2564428" y="2382560"/>
            <a:ext cx="7063152" cy="20928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13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METHOD</a:t>
            </a:r>
            <a:endParaRPr lang="es-ES" sz="13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23114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/>
          <p:cNvCxnSpPr/>
          <p:nvPr/>
        </p:nvCxnSpPr>
        <p:spPr>
          <a:xfrm>
            <a:off x="260685" y="1010653"/>
            <a:ext cx="11670631" cy="0"/>
          </a:xfrm>
          <a:prstGeom prst="line">
            <a:avLst/>
          </a:prstGeom>
          <a:ln w="76200"/>
          <a:effectLst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2" name="CuadroTexto 11"/>
          <p:cNvSpPr txBox="1"/>
          <p:nvPr/>
        </p:nvSpPr>
        <p:spPr>
          <a:xfrm>
            <a:off x="260685" y="326222"/>
            <a:ext cx="13324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OOP</a:t>
            </a:r>
            <a:endParaRPr lang="es-ES" sz="4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8873577" y="-240523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)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6685584" y="-160638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(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5204221" y="-2747544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}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4" name="CuadroTexto 13"/>
          <p:cNvSpPr txBox="1"/>
          <p:nvPr/>
        </p:nvSpPr>
        <p:spPr>
          <a:xfrm>
            <a:off x="3981103" y="-2476206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{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1921013" y="-1943574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[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3102404" y="-167461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]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960885" y="2583752"/>
            <a:ext cx="3278462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48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Start</a:t>
            </a:r>
            <a:endParaRPr lang="es-ES" sz="4800" dirty="0" smtClean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4800" dirty="0" smtClean="0">
                <a:latin typeface="Aharoni" panose="02010803020104030203" pitchFamily="2" charset="-79"/>
                <a:cs typeface="Aharoni" panose="02010803020104030203" pitchFamily="2" charset="-79"/>
              </a:rPr>
              <a:t>Stop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48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Turn</a:t>
            </a:r>
            <a:r>
              <a:rPr lang="es-ES" sz="48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48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left</a:t>
            </a:r>
            <a:endParaRPr lang="es-ES" sz="4800" dirty="0" smtClean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48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Turn</a:t>
            </a:r>
            <a:r>
              <a:rPr lang="es-ES" sz="48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48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right</a:t>
            </a:r>
            <a:endParaRPr lang="es-ES" sz="48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6828145" y="2583752"/>
            <a:ext cx="4487126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4800" dirty="0" smtClean="0">
                <a:latin typeface="Aharoni" panose="02010803020104030203" pitchFamily="2" charset="-79"/>
                <a:cs typeface="Aharoni" panose="02010803020104030203" pitchFamily="2" charset="-79"/>
              </a:rPr>
              <a:t>Park</a:t>
            </a:r>
            <a:endParaRPr lang="es-ES" sz="480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4800" dirty="0" err="1">
                <a:latin typeface="Aharoni" panose="02010803020104030203" pitchFamily="2" charset="-79"/>
                <a:cs typeface="Aharoni" panose="02010803020104030203" pitchFamily="2" charset="-79"/>
              </a:rPr>
              <a:t>Go</a:t>
            </a:r>
            <a:r>
              <a:rPr lang="es-ES" sz="4800" dirty="0">
                <a:latin typeface="Aharoni" panose="02010803020104030203" pitchFamily="2" charset="-79"/>
                <a:cs typeface="Aharoni" panose="02010803020104030203" pitchFamily="2" charset="-79"/>
              </a:rPr>
              <a:t> forward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4800" dirty="0" err="1">
                <a:latin typeface="Aharoni" panose="02010803020104030203" pitchFamily="2" charset="-79"/>
                <a:cs typeface="Aharoni" panose="02010803020104030203" pitchFamily="2" charset="-79"/>
              </a:rPr>
              <a:t>Go</a:t>
            </a:r>
            <a:r>
              <a:rPr lang="es-ES" sz="4800" dirty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48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backward</a:t>
            </a:r>
            <a:endParaRPr lang="es-ES" sz="4800" dirty="0" smtClean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4800" dirty="0" smtClean="0">
                <a:latin typeface="Aharoni" panose="02010803020104030203" pitchFamily="2" charset="-79"/>
                <a:cs typeface="Aharoni" panose="02010803020104030203" pitchFamily="2" charset="-79"/>
              </a:rPr>
              <a:t>…</a:t>
            </a:r>
            <a:endParaRPr lang="es-ES" sz="4800" dirty="0"/>
          </a:p>
        </p:txBody>
      </p:sp>
    </p:spTree>
    <p:extLst>
      <p:ext uri="{BB962C8B-B14F-4D97-AF65-F5344CB8AC3E}">
        <p14:creationId xmlns:p14="http://schemas.microsoft.com/office/powerpoint/2010/main" val="380487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/>
          <p:cNvCxnSpPr/>
          <p:nvPr/>
        </p:nvCxnSpPr>
        <p:spPr>
          <a:xfrm>
            <a:off x="260685" y="1010653"/>
            <a:ext cx="11670631" cy="0"/>
          </a:xfrm>
          <a:prstGeom prst="line">
            <a:avLst/>
          </a:prstGeom>
          <a:ln w="76200"/>
          <a:effectLst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2" name="CuadroTexto 11"/>
          <p:cNvSpPr txBox="1"/>
          <p:nvPr/>
        </p:nvSpPr>
        <p:spPr>
          <a:xfrm>
            <a:off x="260685" y="326222"/>
            <a:ext cx="13324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OOP</a:t>
            </a:r>
            <a:endParaRPr lang="es-ES" sz="4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8873577" y="-240523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)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6685584" y="-160638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(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5204221" y="-2747544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}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4" name="CuadroTexto 13"/>
          <p:cNvSpPr txBox="1"/>
          <p:nvPr/>
        </p:nvSpPr>
        <p:spPr>
          <a:xfrm>
            <a:off x="3981103" y="-2476206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{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1921013" y="-1943574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[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3102404" y="-167461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]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5" name="CuadroTexto 14"/>
          <p:cNvSpPr txBox="1"/>
          <p:nvPr/>
        </p:nvSpPr>
        <p:spPr>
          <a:xfrm>
            <a:off x="260685" y="1133764"/>
            <a:ext cx="31149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 smtClean="0">
                <a:latin typeface="Aharoni" panose="02010803020104030203" pitchFamily="2" charset="-79"/>
                <a:cs typeface="Aharoni" panose="02010803020104030203" pitchFamily="2" charset="-79"/>
              </a:rPr>
              <a:t>TERMINOLOGY</a:t>
            </a:r>
            <a:endParaRPr lang="es-ES" sz="32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2564428" y="2382560"/>
            <a:ext cx="7063152" cy="20928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13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METHOD</a:t>
            </a:r>
            <a:endParaRPr lang="es-ES" sz="13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1124126" y="5084956"/>
            <a:ext cx="99437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Function</a:t>
            </a:r>
            <a:r>
              <a:rPr lang="es-ES" sz="2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2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that</a:t>
            </a:r>
            <a:r>
              <a:rPr lang="es-ES" sz="2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2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exist</a:t>
            </a:r>
            <a:r>
              <a:rPr lang="es-ES" sz="2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in </a:t>
            </a:r>
            <a:r>
              <a:rPr lang="es-ES" sz="2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the</a:t>
            </a:r>
            <a:r>
              <a:rPr lang="es-ES" sz="2000" dirty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2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context</a:t>
            </a:r>
            <a:r>
              <a:rPr lang="es-ES" sz="2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of </a:t>
            </a:r>
            <a:r>
              <a:rPr lang="es-ES" sz="2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an</a:t>
            </a:r>
            <a:r>
              <a:rPr lang="es-ES" sz="2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2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object</a:t>
            </a:r>
            <a:r>
              <a:rPr lang="es-ES" sz="2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and </a:t>
            </a:r>
            <a:r>
              <a:rPr lang="es-ES" sz="2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have</a:t>
            </a:r>
            <a:r>
              <a:rPr lang="es-ES" sz="2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Access to </a:t>
            </a:r>
            <a:r>
              <a:rPr lang="es-ES" sz="2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the</a:t>
            </a:r>
            <a:r>
              <a:rPr lang="es-ES" sz="2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2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object</a:t>
            </a:r>
            <a:r>
              <a:rPr lang="es-ES" sz="2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2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itself</a:t>
            </a:r>
            <a:r>
              <a:rPr lang="es-ES" sz="2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.</a:t>
            </a:r>
            <a:endParaRPr lang="es-ES" sz="2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039954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/>
          <p:cNvCxnSpPr/>
          <p:nvPr/>
        </p:nvCxnSpPr>
        <p:spPr>
          <a:xfrm>
            <a:off x="260685" y="1010653"/>
            <a:ext cx="11670631" cy="0"/>
          </a:xfrm>
          <a:prstGeom prst="line">
            <a:avLst/>
          </a:prstGeom>
          <a:ln w="76200"/>
          <a:effectLst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2" name="CuadroTexto 11"/>
          <p:cNvSpPr txBox="1"/>
          <p:nvPr/>
        </p:nvSpPr>
        <p:spPr>
          <a:xfrm>
            <a:off x="260685" y="326222"/>
            <a:ext cx="13324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OOP</a:t>
            </a:r>
            <a:endParaRPr lang="es-ES" sz="4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8873577" y="-240523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)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6685584" y="-160638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(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5204221" y="-2747544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}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4" name="CuadroTexto 13"/>
          <p:cNvSpPr txBox="1"/>
          <p:nvPr/>
        </p:nvSpPr>
        <p:spPr>
          <a:xfrm>
            <a:off x="3981103" y="-2476206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{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1921013" y="-1943574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[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3102404" y="-167461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]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5" name="CuadroTexto 14"/>
          <p:cNvSpPr txBox="1"/>
          <p:nvPr/>
        </p:nvSpPr>
        <p:spPr>
          <a:xfrm>
            <a:off x="260685" y="1133764"/>
            <a:ext cx="31149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 smtClean="0">
                <a:latin typeface="Aharoni" panose="02010803020104030203" pitchFamily="2" charset="-79"/>
                <a:cs typeface="Aharoni" panose="02010803020104030203" pitchFamily="2" charset="-79"/>
              </a:rPr>
              <a:t>TERMINOLOGY</a:t>
            </a:r>
            <a:endParaRPr lang="es-ES" sz="32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711359" y="2382560"/>
            <a:ext cx="10769295" cy="20928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13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INHERITANCE</a:t>
            </a:r>
            <a:endParaRPr lang="es-ES" sz="13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83906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/>
          <p:cNvCxnSpPr/>
          <p:nvPr/>
        </p:nvCxnSpPr>
        <p:spPr>
          <a:xfrm>
            <a:off x="260685" y="1010653"/>
            <a:ext cx="11670631" cy="0"/>
          </a:xfrm>
          <a:prstGeom prst="line">
            <a:avLst/>
          </a:prstGeom>
          <a:ln w="76200"/>
          <a:effectLst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2" name="CuadroTexto 11"/>
          <p:cNvSpPr txBox="1"/>
          <p:nvPr/>
        </p:nvSpPr>
        <p:spPr>
          <a:xfrm>
            <a:off x="260685" y="326222"/>
            <a:ext cx="13324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OOP</a:t>
            </a:r>
            <a:endParaRPr lang="es-ES" sz="4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8873577" y="-240523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)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6685584" y="-160638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(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5204221" y="-2747544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}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4" name="CuadroTexto 13"/>
          <p:cNvSpPr txBox="1"/>
          <p:nvPr/>
        </p:nvSpPr>
        <p:spPr>
          <a:xfrm>
            <a:off x="3981103" y="-2476206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{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1921013" y="-1943574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[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3102404" y="-167461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]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16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8267" y="1201382"/>
            <a:ext cx="7135467" cy="53518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31089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/>
          <p:cNvCxnSpPr/>
          <p:nvPr/>
        </p:nvCxnSpPr>
        <p:spPr>
          <a:xfrm>
            <a:off x="260685" y="1010653"/>
            <a:ext cx="11670631" cy="0"/>
          </a:xfrm>
          <a:prstGeom prst="line">
            <a:avLst/>
          </a:prstGeom>
          <a:ln w="76200"/>
          <a:effectLst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2" name="CuadroTexto 11"/>
          <p:cNvSpPr txBox="1"/>
          <p:nvPr/>
        </p:nvSpPr>
        <p:spPr>
          <a:xfrm>
            <a:off x="260685" y="326222"/>
            <a:ext cx="13324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OOP</a:t>
            </a:r>
            <a:endParaRPr lang="es-ES" sz="4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8873577" y="-240523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)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6685584" y="-160638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(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5204221" y="-2747544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}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4" name="CuadroTexto 13"/>
          <p:cNvSpPr txBox="1"/>
          <p:nvPr/>
        </p:nvSpPr>
        <p:spPr>
          <a:xfrm>
            <a:off x="3981103" y="-2476206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{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1921013" y="-1943574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[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3102404" y="-167461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]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5" name="CuadroTexto 14"/>
          <p:cNvSpPr txBox="1"/>
          <p:nvPr/>
        </p:nvSpPr>
        <p:spPr>
          <a:xfrm>
            <a:off x="260685" y="1133764"/>
            <a:ext cx="31149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 smtClean="0">
                <a:latin typeface="Aharoni" panose="02010803020104030203" pitchFamily="2" charset="-79"/>
                <a:cs typeface="Aharoni" panose="02010803020104030203" pitchFamily="2" charset="-79"/>
              </a:rPr>
              <a:t>TERMINOLOGY</a:t>
            </a:r>
            <a:endParaRPr lang="es-ES" sz="32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711359" y="2382560"/>
            <a:ext cx="10769295" cy="20928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13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INHERITANCE</a:t>
            </a:r>
            <a:endParaRPr lang="es-ES" sz="13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6" name="CuadroTexto 15"/>
          <p:cNvSpPr txBox="1"/>
          <p:nvPr/>
        </p:nvSpPr>
        <p:spPr>
          <a:xfrm>
            <a:off x="1424689" y="4884234"/>
            <a:ext cx="93426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Used</a:t>
            </a:r>
            <a:r>
              <a:rPr lang="es-ES" sz="2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to share </a:t>
            </a:r>
            <a:r>
              <a:rPr lang="es-ES" sz="2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behaviours</a:t>
            </a:r>
            <a:r>
              <a:rPr lang="es-ES" sz="2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2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between</a:t>
            </a:r>
            <a:r>
              <a:rPr lang="es-ES" sz="2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2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objects</a:t>
            </a:r>
            <a:r>
              <a:rPr lang="es-ES" sz="2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2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that</a:t>
            </a:r>
            <a:r>
              <a:rPr lang="es-ES" sz="2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2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have</a:t>
            </a:r>
            <a:r>
              <a:rPr lang="es-ES" sz="2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2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something</a:t>
            </a:r>
            <a:r>
              <a:rPr lang="es-ES" sz="2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in </a:t>
            </a:r>
            <a:r>
              <a:rPr lang="es-ES" sz="2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common</a:t>
            </a:r>
            <a:r>
              <a:rPr lang="es-ES" sz="2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.</a:t>
            </a:r>
          </a:p>
          <a:p>
            <a:r>
              <a:rPr lang="es-ES" sz="2000" dirty="0">
                <a:latin typeface="Aharoni" panose="02010803020104030203" pitchFamily="2" charset="-79"/>
                <a:cs typeface="Aharoni" panose="02010803020104030203" pitchFamily="2" charset="-79"/>
              </a:rPr>
              <a:t>	</a:t>
            </a:r>
            <a:r>
              <a:rPr lang="es-ES" sz="2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Ex. Grand-</a:t>
            </a:r>
            <a:r>
              <a:rPr lang="es-ES" sz="2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father</a:t>
            </a:r>
            <a:r>
              <a:rPr lang="es-ES" sz="2000" dirty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2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-&gt; </a:t>
            </a:r>
            <a:r>
              <a:rPr lang="es-ES" sz="2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Parent</a:t>
            </a:r>
            <a:r>
              <a:rPr lang="es-ES" sz="2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-&gt; </a:t>
            </a:r>
            <a:r>
              <a:rPr lang="es-ES" sz="2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Children</a:t>
            </a:r>
            <a:endParaRPr lang="es-ES" sz="2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926156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/>
          <p:cNvCxnSpPr/>
          <p:nvPr/>
        </p:nvCxnSpPr>
        <p:spPr>
          <a:xfrm>
            <a:off x="260685" y="1010653"/>
            <a:ext cx="11670631" cy="0"/>
          </a:xfrm>
          <a:prstGeom prst="line">
            <a:avLst/>
          </a:prstGeom>
          <a:ln w="76200"/>
          <a:effectLst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8" name="Rectángulo 7"/>
          <p:cNvSpPr/>
          <p:nvPr/>
        </p:nvSpPr>
        <p:spPr>
          <a:xfrm>
            <a:off x="260685" y="1034108"/>
            <a:ext cx="1375697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BOM</a:t>
            </a:r>
            <a:endParaRPr lang="es-ES" sz="44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1636382" y="2649583"/>
            <a:ext cx="2735108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s-ES" sz="4000" dirty="0" smtClean="0"/>
              <a:t> </a:t>
            </a:r>
            <a:r>
              <a:rPr lang="es-ES" sz="4000" dirty="0" err="1" smtClean="0"/>
              <a:t>window</a:t>
            </a:r>
            <a:endParaRPr lang="es-ES" sz="4000" dirty="0" smtClean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s-ES" sz="4000" dirty="0" smtClean="0"/>
              <a:t> </a:t>
            </a:r>
            <a:r>
              <a:rPr lang="es-ES" sz="4000" dirty="0" err="1" smtClean="0"/>
              <a:t>document</a:t>
            </a:r>
            <a:endParaRPr lang="es-ES" sz="4000" dirty="0" smtClean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s-ES" sz="4000" dirty="0" smtClean="0"/>
              <a:t> </a:t>
            </a:r>
            <a:r>
              <a:rPr lang="es-ES" sz="4000" dirty="0" err="1" smtClean="0"/>
              <a:t>navigator</a:t>
            </a:r>
            <a:endParaRPr lang="es-ES" sz="4000" dirty="0" smtClean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s-ES" sz="4000" dirty="0"/>
              <a:t> </a:t>
            </a:r>
            <a:r>
              <a:rPr lang="es-ES" sz="4000" dirty="0" err="1" smtClean="0"/>
              <a:t>alert</a:t>
            </a:r>
            <a:endParaRPr lang="es-ES" sz="4000" dirty="0"/>
          </a:p>
        </p:txBody>
      </p:sp>
      <p:sp>
        <p:nvSpPr>
          <p:cNvPr id="4" name="CuadroTexto 3"/>
          <p:cNvSpPr txBox="1"/>
          <p:nvPr/>
        </p:nvSpPr>
        <p:spPr>
          <a:xfrm>
            <a:off x="7538720" y="2649583"/>
            <a:ext cx="2458302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s-ES" sz="4000" dirty="0" smtClean="0"/>
              <a:t> </a:t>
            </a:r>
            <a:r>
              <a:rPr lang="es-ES" sz="4000" dirty="0" err="1" smtClean="0"/>
              <a:t>history</a:t>
            </a:r>
            <a:endParaRPr lang="es-ES" sz="4000" dirty="0" smtClean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s-ES" sz="4000" dirty="0" smtClean="0"/>
              <a:t> </a:t>
            </a:r>
            <a:r>
              <a:rPr lang="es-ES" sz="4000" dirty="0" err="1" smtClean="0"/>
              <a:t>screen</a:t>
            </a:r>
            <a:endParaRPr lang="es-ES" sz="4000" dirty="0" smtClean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s-ES" sz="4000" dirty="0" smtClean="0"/>
              <a:t> </a:t>
            </a:r>
            <a:r>
              <a:rPr lang="es-ES" sz="4000" dirty="0" err="1" smtClean="0"/>
              <a:t>location</a:t>
            </a:r>
            <a:endParaRPr lang="es-ES" sz="4000" dirty="0" smtClean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s-ES" sz="4000" dirty="0"/>
              <a:t> </a:t>
            </a:r>
            <a:r>
              <a:rPr lang="es-ES" sz="4000" dirty="0" err="1" smtClean="0"/>
              <a:t>console</a:t>
            </a:r>
            <a:r>
              <a:rPr lang="es-ES" sz="4000" dirty="0" smtClean="0"/>
              <a:t>*</a:t>
            </a:r>
          </a:p>
        </p:txBody>
      </p:sp>
      <p:sp>
        <p:nvSpPr>
          <p:cNvPr id="12" name="CuadroTexto 11"/>
          <p:cNvSpPr txBox="1"/>
          <p:nvPr/>
        </p:nvSpPr>
        <p:spPr>
          <a:xfrm>
            <a:off x="260685" y="326222"/>
            <a:ext cx="48093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JS OBJECTS MODEL</a:t>
            </a:r>
            <a:endParaRPr lang="es-ES" sz="4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570386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/>
          <p:cNvCxnSpPr/>
          <p:nvPr/>
        </p:nvCxnSpPr>
        <p:spPr>
          <a:xfrm>
            <a:off x="260685" y="1010653"/>
            <a:ext cx="11670631" cy="0"/>
          </a:xfrm>
          <a:prstGeom prst="line">
            <a:avLst/>
          </a:prstGeom>
          <a:ln w="76200"/>
          <a:effectLst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2" name="CuadroTexto 11"/>
          <p:cNvSpPr txBox="1"/>
          <p:nvPr/>
        </p:nvSpPr>
        <p:spPr>
          <a:xfrm>
            <a:off x="260685" y="326222"/>
            <a:ext cx="13324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OOP</a:t>
            </a:r>
            <a:endParaRPr lang="es-ES" sz="4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8873577" y="-240523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)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6685584" y="-160638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(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5204221" y="-2747544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}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4" name="CuadroTexto 13"/>
          <p:cNvSpPr txBox="1"/>
          <p:nvPr/>
        </p:nvSpPr>
        <p:spPr>
          <a:xfrm>
            <a:off x="3981103" y="-2476206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{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1921013" y="-1943574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[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3102404" y="-167461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]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3323" y="1514714"/>
            <a:ext cx="10245354" cy="5065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383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/>
          <p:cNvCxnSpPr/>
          <p:nvPr/>
        </p:nvCxnSpPr>
        <p:spPr>
          <a:xfrm>
            <a:off x="260685" y="1010653"/>
            <a:ext cx="11670631" cy="0"/>
          </a:xfrm>
          <a:prstGeom prst="line">
            <a:avLst/>
          </a:prstGeom>
          <a:ln w="76200"/>
          <a:effectLst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2" name="CuadroTexto 11"/>
          <p:cNvSpPr txBox="1"/>
          <p:nvPr/>
        </p:nvSpPr>
        <p:spPr>
          <a:xfrm>
            <a:off x="260685" y="326222"/>
            <a:ext cx="13324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OOP</a:t>
            </a:r>
            <a:endParaRPr lang="es-ES" sz="4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8873577" y="-240523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)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6685584" y="-160638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(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5204221" y="-2747544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}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4" name="CuadroTexto 13"/>
          <p:cNvSpPr txBox="1"/>
          <p:nvPr/>
        </p:nvSpPr>
        <p:spPr>
          <a:xfrm>
            <a:off x="3981103" y="-2476206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{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1921013" y="-1943574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[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3102404" y="-167461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]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315" y="1848047"/>
            <a:ext cx="10715371" cy="4402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351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/>
          <p:cNvCxnSpPr/>
          <p:nvPr/>
        </p:nvCxnSpPr>
        <p:spPr>
          <a:xfrm>
            <a:off x="260685" y="1010653"/>
            <a:ext cx="11670631" cy="0"/>
          </a:xfrm>
          <a:prstGeom prst="line">
            <a:avLst/>
          </a:prstGeom>
          <a:ln w="76200"/>
          <a:effectLst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2" name="CuadroTexto 11"/>
          <p:cNvSpPr txBox="1"/>
          <p:nvPr/>
        </p:nvSpPr>
        <p:spPr>
          <a:xfrm>
            <a:off x="260685" y="326222"/>
            <a:ext cx="13324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OOP</a:t>
            </a:r>
            <a:endParaRPr lang="es-ES" sz="4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8873577" y="-240523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)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6685584" y="-160638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(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5204221" y="-2747544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}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4" name="CuadroTexto 13"/>
          <p:cNvSpPr txBox="1"/>
          <p:nvPr/>
        </p:nvSpPr>
        <p:spPr>
          <a:xfrm>
            <a:off x="3981103" y="-2476206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{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1921013" y="-1943574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[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3102404" y="-167461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]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5755" y="2151808"/>
            <a:ext cx="9640490" cy="2352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567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/>
          <p:cNvCxnSpPr/>
          <p:nvPr/>
        </p:nvCxnSpPr>
        <p:spPr>
          <a:xfrm>
            <a:off x="260685" y="1010653"/>
            <a:ext cx="11670631" cy="0"/>
          </a:xfrm>
          <a:prstGeom prst="line">
            <a:avLst/>
          </a:prstGeom>
          <a:ln w="76200"/>
          <a:effectLst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2" name="CuadroTexto 11"/>
          <p:cNvSpPr txBox="1"/>
          <p:nvPr/>
        </p:nvSpPr>
        <p:spPr>
          <a:xfrm>
            <a:off x="260685" y="326222"/>
            <a:ext cx="13324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OOP</a:t>
            </a:r>
            <a:endParaRPr lang="es-ES" sz="4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8873577" y="-240523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)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6685584" y="-160638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(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5204221" y="-2747544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}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4" name="CuadroTexto 13"/>
          <p:cNvSpPr txBox="1"/>
          <p:nvPr/>
        </p:nvSpPr>
        <p:spPr>
          <a:xfrm>
            <a:off x="3981103" y="-2476206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{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1921013" y="-1943574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[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3102404" y="-167461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]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5" name="CuadroTexto 14"/>
          <p:cNvSpPr txBox="1"/>
          <p:nvPr/>
        </p:nvSpPr>
        <p:spPr>
          <a:xfrm>
            <a:off x="260685" y="1133764"/>
            <a:ext cx="31149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 smtClean="0">
                <a:latin typeface="Aharoni" panose="02010803020104030203" pitchFamily="2" charset="-79"/>
                <a:cs typeface="Aharoni" panose="02010803020104030203" pitchFamily="2" charset="-79"/>
              </a:rPr>
              <a:t>TERMINOLOGY</a:t>
            </a:r>
            <a:endParaRPr lang="es-ES" sz="32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306600" y="2382560"/>
            <a:ext cx="11578811" cy="1785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11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ENCAPSULATION</a:t>
            </a:r>
            <a:endParaRPr lang="es-ES" sz="11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103264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/>
          <p:cNvCxnSpPr/>
          <p:nvPr/>
        </p:nvCxnSpPr>
        <p:spPr>
          <a:xfrm>
            <a:off x="260685" y="1010653"/>
            <a:ext cx="11670631" cy="0"/>
          </a:xfrm>
          <a:prstGeom prst="line">
            <a:avLst/>
          </a:prstGeom>
          <a:ln w="76200"/>
          <a:effectLst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2" name="CuadroTexto 11"/>
          <p:cNvSpPr txBox="1"/>
          <p:nvPr/>
        </p:nvSpPr>
        <p:spPr>
          <a:xfrm>
            <a:off x="260685" y="326222"/>
            <a:ext cx="13324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OOP</a:t>
            </a:r>
            <a:endParaRPr lang="es-ES" sz="4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8873577" y="-240523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)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6685584" y="-160638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(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5204221" y="-2747544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}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4" name="CuadroTexto 13"/>
          <p:cNvSpPr txBox="1"/>
          <p:nvPr/>
        </p:nvSpPr>
        <p:spPr>
          <a:xfrm>
            <a:off x="3981103" y="-2476206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{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1921013" y="-1943574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[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3102404" y="-167461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]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16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2133" y="1130945"/>
            <a:ext cx="7687734" cy="57270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360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22674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/>
          <p:cNvCxnSpPr/>
          <p:nvPr/>
        </p:nvCxnSpPr>
        <p:spPr>
          <a:xfrm>
            <a:off x="260685" y="1010653"/>
            <a:ext cx="11670631" cy="0"/>
          </a:xfrm>
          <a:prstGeom prst="line">
            <a:avLst/>
          </a:prstGeom>
          <a:ln w="76200"/>
          <a:effectLst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2" name="CuadroTexto 11"/>
          <p:cNvSpPr txBox="1"/>
          <p:nvPr/>
        </p:nvSpPr>
        <p:spPr>
          <a:xfrm>
            <a:off x="260685" y="326222"/>
            <a:ext cx="13324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OOP</a:t>
            </a:r>
            <a:endParaRPr lang="es-ES" sz="4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8873577" y="-240523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)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6685584" y="-160638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(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5204221" y="-2747544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}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4" name="CuadroTexto 13"/>
          <p:cNvSpPr txBox="1"/>
          <p:nvPr/>
        </p:nvSpPr>
        <p:spPr>
          <a:xfrm>
            <a:off x="3981103" y="-2476206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{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1921013" y="-1943574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[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3102404" y="-167461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]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5" name="CuadroTexto 14"/>
          <p:cNvSpPr txBox="1"/>
          <p:nvPr/>
        </p:nvSpPr>
        <p:spPr>
          <a:xfrm>
            <a:off x="260685" y="1133764"/>
            <a:ext cx="31149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 smtClean="0">
                <a:latin typeface="Aharoni" panose="02010803020104030203" pitchFamily="2" charset="-79"/>
                <a:cs typeface="Aharoni" panose="02010803020104030203" pitchFamily="2" charset="-79"/>
              </a:rPr>
              <a:t>TERMINOLOGY</a:t>
            </a:r>
            <a:endParaRPr lang="es-ES" sz="32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306600" y="2382560"/>
            <a:ext cx="11578811" cy="1785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11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ENCAPSULATION</a:t>
            </a:r>
            <a:endParaRPr lang="es-ES" sz="11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6" name="CuadroTexto 15"/>
          <p:cNvSpPr txBox="1"/>
          <p:nvPr/>
        </p:nvSpPr>
        <p:spPr>
          <a:xfrm>
            <a:off x="2013806" y="4884234"/>
            <a:ext cx="81644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2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Store data </a:t>
            </a:r>
            <a:r>
              <a:rPr lang="es-ES" sz="2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or</a:t>
            </a:r>
            <a:r>
              <a:rPr lang="es-ES" sz="2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2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functions</a:t>
            </a:r>
            <a:r>
              <a:rPr lang="es-ES" sz="2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2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that</a:t>
            </a:r>
            <a:r>
              <a:rPr lang="es-ES" sz="2000" dirty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2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are </a:t>
            </a:r>
            <a:r>
              <a:rPr lang="es-ES" sz="2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not</a:t>
            </a:r>
            <a:r>
              <a:rPr lang="es-ES" sz="2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2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public</a:t>
            </a:r>
            <a:r>
              <a:rPr lang="es-ES" sz="2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.</a:t>
            </a:r>
          </a:p>
          <a:p>
            <a:pPr algn="ctr"/>
            <a:r>
              <a:rPr lang="es-ES" sz="2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Some</a:t>
            </a:r>
            <a:r>
              <a:rPr lang="es-ES" sz="2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data </a:t>
            </a:r>
            <a:r>
              <a:rPr lang="es-ES" sz="2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could</a:t>
            </a:r>
            <a:r>
              <a:rPr lang="es-ES" sz="2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be </a:t>
            </a:r>
            <a:r>
              <a:rPr lang="es-ES" sz="2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exposed</a:t>
            </a:r>
            <a:r>
              <a:rPr lang="es-ES" sz="2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2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using</a:t>
            </a:r>
            <a:r>
              <a:rPr lang="es-ES" sz="2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2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other</a:t>
            </a:r>
            <a:r>
              <a:rPr lang="es-ES" sz="2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2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methods</a:t>
            </a:r>
            <a:r>
              <a:rPr lang="es-ES" sz="2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2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like</a:t>
            </a:r>
            <a:r>
              <a:rPr lang="es-ES" sz="2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(GET </a:t>
            </a:r>
            <a:r>
              <a:rPr lang="es-ES" sz="2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or</a:t>
            </a:r>
            <a:r>
              <a:rPr lang="es-ES" sz="2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SET]</a:t>
            </a:r>
            <a:endParaRPr lang="es-ES" sz="2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633595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/>
          <p:cNvCxnSpPr/>
          <p:nvPr/>
        </p:nvCxnSpPr>
        <p:spPr>
          <a:xfrm>
            <a:off x="260685" y="1010653"/>
            <a:ext cx="11670631" cy="0"/>
          </a:xfrm>
          <a:prstGeom prst="line">
            <a:avLst/>
          </a:prstGeom>
          <a:ln w="76200"/>
          <a:effectLst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2" name="CuadroTexto 11"/>
          <p:cNvSpPr txBox="1"/>
          <p:nvPr/>
        </p:nvSpPr>
        <p:spPr>
          <a:xfrm>
            <a:off x="260685" y="326222"/>
            <a:ext cx="13324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OOP</a:t>
            </a:r>
            <a:endParaRPr lang="es-ES" sz="4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8873577" y="-240523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)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6685584" y="-160638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(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5204221" y="-2747544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}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4" name="CuadroTexto 13"/>
          <p:cNvSpPr txBox="1"/>
          <p:nvPr/>
        </p:nvSpPr>
        <p:spPr>
          <a:xfrm>
            <a:off x="3981103" y="-2476206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{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1921013" y="-1943574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[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3102404" y="-167461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]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5" name="CuadroTexto 14"/>
          <p:cNvSpPr txBox="1"/>
          <p:nvPr/>
        </p:nvSpPr>
        <p:spPr>
          <a:xfrm>
            <a:off x="260685" y="1133764"/>
            <a:ext cx="31149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 smtClean="0">
                <a:latin typeface="Aharoni" panose="02010803020104030203" pitchFamily="2" charset="-79"/>
                <a:cs typeface="Aharoni" panose="02010803020104030203" pitchFamily="2" charset="-79"/>
              </a:rPr>
              <a:t>TERMINOLOGY</a:t>
            </a:r>
            <a:endParaRPr lang="es-ES" sz="32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1272411" y="2382560"/>
            <a:ext cx="9647193" cy="1785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11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ABSTRACTION</a:t>
            </a:r>
            <a:endParaRPr lang="es-ES" sz="11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618162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/>
          <p:cNvCxnSpPr/>
          <p:nvPr/>
        </p:nvCxnSpPr>
        <p:spPr>
          <a:xfrm>
            <a:off x="260685" y="1010653"/>
            <a:ext cx="11670631" cy="0"/>
          </a:xfrm>
          <a:prstGeom prst="line">
            <a:avLst/>
          </a:prstGeom>
          <a:ln w="76200"/>
          <a:effectLst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2" name="CuadroTexto 11"/>
          <p:cNvSpPr txBox="1"/>
          <p:nvPr/>
        </p:nvSpPr>
        <p:spPr>
          <a:xfrm>
            <a:off x="260685" y="326222"/>
            <a:ext cx="13324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OOP</a:t>
            </a:r>
            <a:endParaRPr lang="es-ES" sz="4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8873577" y="-240523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)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6685584" y="-160638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(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5204221" y="-2747544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}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4" name="CuadroTexto 13"/>
          <p:cNvSpPr txBox="1"/>
          <p:nvPr/>
        </p:nvSpPr>
        <p:spPr>
          <a:xfrm>
            <a:off x="3981103" y="-2476206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{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1921013" y="-1943574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[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3102404" y="-167461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]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16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7840" y="1078883"/>
            <a:ext cx="7536321" cy="56519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360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79554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/>
          <p:cNvCxnSpPr/>
          <p:nvPr/>
        </p:nvCxnSpPr>
        <p:spPr>
          <a:xfrm>
            <a:off x="260685" y="1010653"/>
            <a:ext cx="11670631" cy="0"/>
          </a:xfrm>
          <a:prstGeom prst="line">
            <a:avLst/>
          </a:prstGeom>
          <a:ln w="76200"/>
          <a:effectLst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2" name="CuadroTexto 11"/>
          <p:cNvSpPr txBox="1"/>
          <p:nvPr/>
        </p:nvSpPr>
        <p:spPr>
          <a:xfrm>
            <a:off x="260685" y="326222"/>
            <a:ext cx="13324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OOP</a:t>
            </a:r>
            <a:endParaRPr lang="es-ES" sz="4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8873577" y="-240523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)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6685584" y="-160638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(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5204221" y="-2747544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}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4" name="CuadroTexto 13"/>
          <p:cNvSpPr txBox="1"/>
          <p:nvPr/>
        </p:nvSpPr>
        <p:spPr>
          <a:xfrm>
            <a:off x="3981103" y="-2476206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{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1921013" y="-1943574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[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3102404" y="-167461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]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5" name="CuadroTexto 14"/>
          <p:cNvSpPr txBox="1"/>
          <p:nvPr/>
        </p:nvSpPr>
        <p:spPr>
          <a:xfrm>
            <a:off x="260685" y="1133764"/>
            <a:ext cx="31149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 smtClean="0">
                <a:latin typeface="Aharoni" panose="02010803020104030203" pitchFamily="2" charset="-79"/>
                <a:cs typeface="Aharoni" panose="02010803020104030203" pitchFamily="2" charset="-79"/>
              </a:rPr>
              <a:t>TERMINOLOGY</a:t>
            </a:r>
            <a:endParaRPr lang="es-ES" sz="32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1272411" y="2382560"/>
            <a:ext cx="9647193" cy="1785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11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ABSTRACTION</a:t>
            </a:r>
            <a:endParaRPr lang="es-ES" sz="11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6" name="CuadroTexto 15"/>
          <p:cNvSpPr txBox="1"/>
          <p:nvPr/>
        </p:nvSpPr>
        <p:spPr>
          <a:xfrm>
            <a:off x="2140459" y="4884234"/>
            <a:ext cx="791114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2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Mental </a:t>
            </a:r>
            <a:r>
              <a:rPr lang="es-ES" sz="2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process</a:t>
            </a:r>
            <a:r>
              <a:rPr lang="es-ES" sz="2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2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used</a:t>
            </a:r>
            <a:r>
              <a:rPr lang="es-ES" sz="2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to </a:t>
            </a:r>
            <a:r>
              <a:rPr lang="es-ES" sz="2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abstract</a:t>
            </a:r>
            <a:r>
              <a:rPr lang="es-ES" sz="2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2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the</a:t>
            </a:r>
            <a:r>
              <a:rPr lang="es-ES" sz="2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2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concepts</a:t>
            </a:r>
            <a:r>
              <a:rPr lang="es-ES" sz="2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2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from</a:t>
            </a:r>
            <a:r>
              <a:rPr lang="es-ES" sz="2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2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the</a:t>
            </a:r>
            <a:r>
              <a:rPr lang="es-ES" sz="2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2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instances</a:t>
            </a:r>
            <a:r>
              <a:rPr lang="es-ES" sz="2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.</a:t>
            </a:r>
          </a:p>
          <a:p>
            <a:pPr algn="ctr"/>
            <a:r>
              <a:rPr lang="es-ES" sz="2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Ex. </a:t>
            </a:r>
            <a:r>
              <a:rPr lang="es-ES" sz="2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Bicicle</a:t>
            </a:r>
            <a:r>
              <a:rPr lang="es-ES" sz="2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, </a:t>
            </a:r>
            <a:r>
              <a:rPr lang="es-ES" sz="2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Dog</a:t>
            </a:r>
            <a:r>
              <a:rPr lang="es-ES" sz="2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…</a:t>
            </a:r>
            <a:endParaRPr lang="es-ES" sz="2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882958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/>
          <p:cNvCxnSpPr/>
          <p:nvPr/>
        </p:nvCxnSpPr>
        <p:spPr>
          <a:xfrm>
            <a:off x="260685" y="1010653"/>
            <a:ext cx="11670631" cy="0"/>
          </a:xfrm>
          <a:prstGeom prst="line">
            <a:avLst/>
          </a:prstGeom>
          <a:ln w="76200"/>
          <a:effectLst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2" name="CuadroTexto 11"/>
          <p:cNvSpPr txBox="1"/>
          <p:nvPr/>
        </p:nvSpPr>
        <p:spPr>
          <a:xfrm>
            <a:off x="260685" y="326222"/>
            <a:ext cx="13324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OOP</a:t>
            </a:r>
            <a:endParaRPr lang="es-ES" sz="4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8873577" y="-240523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)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6685584" y="-160638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(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5204221" y="-2747544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}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4" name="CuadroTexto 13"/>
          <p:cNvSpPr txBox="1"/>
          <p:nvPr/>
        </p:nvSpPr>
        <p:spPr>
          <a:xfrm>
            <a:off x="3981103" y="-2476206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{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1921013" y="-1943574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[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3102404" y="-167461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]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5" name="CuadroTexto 14"/>
          <p:cNvSpPr txBox="1"/>
          <p:nvPr/>
        </p:nvSpPr>
        <p:spPr>
          <a:xfrm>
            <a:off x="260685" y="1133764"/>
            <a:ext cx="31149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 smtClean="0">
                <a:latin typeface="Aharoni" panose="02010803020104030203" pitchFamily="2" charset="-79"/>
                <a:cs typeface="Aharoni" panose="02010803020104030203" pitchFamily="2" charset="-79"/>
              </a:rPr>
              <a:t>TERMINOLOGY</a:t>
            </a:r>
            <a:endParaRPr lang="es-ES" sz="32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343474" y="2382560"/>
            <a:ext cx="11505073" cy="1785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11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POLYMORPHISM</a:t>
            </a:r>
            <a:endParaRPr lang="es-ES" sz="11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552036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/>
          <p:cNvCxnSpPr/>
          <p:nvPr/>
        </p:nvCxnSpPr>
        <p:spPr>
          <a:xfrm>
            <a:off x="260685" y="1010653"/>
            <a:ext cx="11670631" cy="0"/>
          </a:xfrm>
          <a:prstGeom prst="line">
            <a:avLst/>
          </a:prstGeom>
          <a:ln w="76200"/>
          <a:effectLst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" name="CuadroTexto 1"/>
          <p:cNvSpPr txBox="1"/>
          <p:nvPr/>
        </p:nvSpPr>
        <p:spPr>
          <a:xfrm>
            <a:off x="1636382" y="2649583"/>
            <a:ext cx="2735108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s-ES" sz="4000" dirty="0" smtClean="0"/>
              <a:t> </a:t>
            </a:r>
            <a:r>
              <a:rPr lang="es-ES" sz="4000" dirty="0" err="1" smtClean="0"/>
              <a:t>window</a:t>
            </a:r>
            <a:endParaRPr lang="es-ES" sz="4000" dirty="0" smtClean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s-ES" sz="4000" dirty="0" smtClean="0"/>
              <a:t> </a:t>
            </a:r>
            <a:r>
              <a:rPr lang="es-ES" sz="4000" dirty="0" err="1" smtClean="0"/>
              <a:t>document</a:t>
            </a:r>
            <a:endParaRPr lang="es-ES" sz="4000" dirty="0" smtClean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s-ES" sz="4000" dirty="0" smtClean="0"/>
              <a:t> </a:t>
            </a:r>
            <a:r>
              <a:rPr lang="es-ES" sz="4000" dirty="0" err="1" smtClean="0"/>
              <a:t>element</a:t>
            </a:r>
            <a:endParaRPr lang="es-ES" sz="4000" dirty="0"/>
          </a:p>
        </p:txBody>
      </p:sp>
      <p:sp>
        <p:nvSpPr>
          <p:cNvPr id="4" name="CuadroTexto 3"/>
          <p:cNvSpPr txBox="1"/>
          <p:nvPr/>
        </p:nvSpPr>
        <p:spPr>
          <a:xfrm>
            <a:off x="6807200" y="2649583"/>
            <a:ext cx="4137671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s-ES" sz="4000" dirty="0" smtClean="0"/>
              <a:t> </a:t>
            </a:r>
            <a:r>
              <a:rPr lang="es-ES" sz="4000" dirty="0" err="1" smtClean="0"/>
              <a:t>nodeList</a:t>
            </a:r>
            <a:endParaRPr lang="es-ES" sz="4000" dirty="0" smtClean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s-ES" sz="4000" dirty="0" smtClean="0"/>
              <a:t> </a:t>
            </a:r>
            <a:r>
              <a:rPr lang="es-ES" sz="4000" dirty="0" err="1" smtClean="0"/>
              <a:t>attribute</a:t>
            </a:r>
            <a:endParaRPr lang="es-ES" sz="4000" dirty="0" smtClean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s-ES" sz="4000" dirty="0" smtClean="0"/>
              <a:t> </a:t>
            </a:r>
            <a:r>
              <a:rPr lang="es-ES" sz="4000" dirty="0" err="1" smtClean="0"/>
              <a:t>namedNodeMap</a:t>
            </a:r>
            <a:endParaRPr lang="es-ES" sz="4000" dirty="0" smtClean="0"/>
          </a:p>
        </p:txBody>
      </p:sp>
      <p:sp>
        <p:nvSpPr>
          <p:cNvPr id="11" name="Rectángulo 10"/>
          <p:cNvSpPr/>
          <p:nvPr/>
        </p:nvSpPr>
        <p:spPr>
          <a:xfrm>
            <a:off x="260685" y="1048950"/>
            <a:ext cx="1415772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b="1" dirty="0">
                <a:ln w="22225">
                  <a:solidFill>
                    <a:schemeClr val="accent6">
                      <a:lumMod val="750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</a:rPr>
              <a:t>D</a:t>
            </a:r>
            <a:r>
              <a:rPr lang="es-ES" sz="4400" b="1" dirty="0" smtClean="0">
                <a:ln w="22225">
                  <a:solidFill>
                    <a:schemeClr val="accent6">
                      <a:lumMod val="750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</a:rPr>
              <a:t>OM</a:t>
            </a:r>
            <a:endParaRPr lang="es-ES" sz="4400" b="1" dirty="0">
              <a:ln w="22225">
                <a:solidFill>
                  <a:schemeClr val="accent6">
                    <a:lumMod val="75000"/>
                  </a:schemeClr>
                </a:solidFill>
                <a:prstDash val="solid"/>
              </a:ln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" name="CuadroTexto 11"/>
          <p:cNvSpPr txBox="1"/>
          <p:nvPr/>
        </p:nvSpPr>
        <p:spPr>
          <a:xfrm>
            <a:off x="260685" y="326222"/>
            <a:ext cx="48093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JS OBJECTS MODEL</a:t>
            </a:r>
            <a:endParaRPr lang="es-ES" sz="4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799367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/>
          <p:cNvCxnSpPr/>
          <p:nvPr/>
        </p:nvCxnSpPr>
        <p:spPr>
          <a:xfrm>
            <a:off x="260685" y="1010653"/>
            <a:ext cx="11670631" cy="0"/>
          </a:xfrm>
          <a:prstGeom prst="line">
            <a:avLst/>
          </a:prstGeom>
          <a:ln w="76200"/>
          <a:effectLst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2" name="CuadroTexto 11"/>
          <p:cNvSpPr txBox="1"/>
          <p:nvPr/>
        </p:nvSpPr>
        <p:spPr>
          <a:xfrm>
            <a:off x="260685" y="326222"/>
            <a:ext cx="13324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OOP</a:t>
            </a:r>
            <a:endParaRPr lang="es-ES" sz="4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8873577" y="-240523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)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6685584" y="-160638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(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5204221" y="-2747544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}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4" name="CuadroTexto 13"/>
          <p:cNvSpPr txBox="1"/>
          <p:nvPr/>
        </p:nvSpPr>
        <p:spPr>
          <a:xfrm>
            <a:off x="3981103" y="-2476206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{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1921013" y="-1943574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[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3102404" y="-167461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]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16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6879" y="1178008"/>
            <a:ext cx="7438243" cy="55783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360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03270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/>
          <p:cNvCxnSpPr/>
          <p:nvPr/>
        </p:nvCxnSpPr>
        <p:spPr>
          <a:xfrm>
            <a:off x="260685" y="1010653"/>
            <a:ext cx="11670631" cy="0"/>
          </a:xfrm>
          <a:prstGeom prst="line">
            <a:avLst/>
          </a:prstGeom>
          <a:ln w="76200"/>
          <a:effectLst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2" name="CuadroTexto 11"/>
          <p:cNvSpPr txBox="1"/>
          <p:nvPr/>
        </p:nvSpPr>
        <p:spPr>
          <a:xfrm>
            <a:off x="260685" y="326222"/>
            <a:ext cx="13324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OOP</a:t>
            </a:r>
            <a:endParaRPr lang="es-ES" sz="4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8873577" y="-240523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)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6685584" y="-160638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(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5204221" y="-2747544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}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4" name="CuadroTexto 13"/>
          <p:cNvSpPr txBox="1"/>
          <p:nvPr/>
        </p:nvSpPr>
        <p:spPr>
          <a:xfrm>
            <a:off x="3981103" y="-2476206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{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1921013" y="-1943574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[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3102404" y="-167461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]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5" name="CuadroTexto 14"/>
          <p:cNvSpPr txBox="1"/>
          <p:nvPr/>
        </p:nvSpPr>
        <p:spPr>
          <a:xfrm>
            <a:off x="260685" y="1133764"/>
            <a:ext cx="31149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 smtClean="0">
                <a:latin typeface="Aharoni" panose="02010803020104030203" pitchFamily="2" charset="-79"/>
                <a:cs typeface="Aharoni" panose="02010803020104030203" pitchFamily="2" charset="-79"/>
              </a:rPr>
              <a:t>TERMINOLOGY</a:t>
            </a:r>
            <a:endParaRPr lang="es-ES" sz="32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343474" y="2382560"/>
            <a:ext cx="11505073" cy="1785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11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POLYMORPHISM</a:t>
            </a:r>
            <a:endParaRPr lang="es-ES" sz="11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6" name="CuadroTexto 15"/>
          <p:cNvSpPr txBox="1"/>
          <p:nvPr/>
        </p:nvSpPr>
        <p:spPr>
          <a:xfrm>
            <a:off x="1768588" y="4884234"/>
            <a:ext cx="865493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2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Process</a:t>
            </a:r>
            <a:r>
              <a:rPr lang="es-ES" sz="2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to </a:t>
            </a:r>
            <a:r>
              <a:rPr lang="es-ES" sz="2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allow</a:t>
            </a:r>
            <a:r>
              <a:rPr lang="es-ES" sz="2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“</a:t>
            </a:r>
            <a:r>
              <a:rPr lang="es-ES" sz="2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subclasses</a:t>
            </a:r>
            <a:r>
              <a:rPr lang="es-ES" sz="2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” to be </a:t>
            </a:r>
            <a:r>
              <a:rPr lang="es-ES" sz="2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used</a:t>
            </a:r>
            <a:r>
              <a:rPr lang="es-ES" sz="2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2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instead</a:t>
            </a:r>
            <a:r>
              <a:rPr lang="es-ES" sz="2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of </a:t>
            </a:r>
            <a:r>
              <a:rPr lang="es-ES" sz="2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the</a:t>
            </a:r>
            <a:r>
              <a:rPr lang="es-ES" sz="2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2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parent</a:t>
            </a:r>
            <a:r>
              <a:rPr lang="es-ES" sz="2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“</a:t>
            </a:r>
            <a:r>
              <a:rPr lang="es-ES" sz="2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class</a:t>
            </a:r>
            <a:r>
              <a:rPr lang="es-ES" sz="2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”</a:t>
            </a:r>
          </a:p>
          <a:p>
            <a:pPr algn="ctr"/>
            <a:r>
              <a:rPr lang="es-ES" sz="2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Car -&gt; Volvo -&gt; </a:t>
            </a:r>
            <a:r>
              <a:rPr lang="es-ES" sz="2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Seat</a:t>
            </a:r>
            <a:r>
              <a:rPr lang="es-ES" sz="2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…</a:t>
            </a:r>
            <a:endParaRPr lang="es-ES" sz="2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229306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/>
          <p:cNvCxnSpPr/>
          <p:nvPr/>
        </p:nvCxnSpPr>
        <p:spPr>
          <a:xfrm>
            <a:off x="260685" y="1010653"/>
            <a:ext cx="11670631" cy="0"/>
          </a:xfrm>
          <a:prstGeom prst="line">
            <a:avLst/>
          </a:prstGeom>
          <a:ln w="76200"/>
          <a:effectLst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2" name="CuadroTexto 11"/>
          <p:cNvSpPr txBox="1"/>
          <p:nvPr/>
        </p:nvSpPr>
        <p:spPr>
          <a:xfrm>
            <a:off x="260685" y="326222"/>
            <a:ext cx="13324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OOP</a:t>
            </a:r>
            <a:endParaRPr lang="es-ES" sz="4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8873577" y="-240523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)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6685584" y="-160638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(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5204221" y="-2747544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}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4" name="CuadroTexto 13"/>
          <p:cNvSpPr txBox="1"/>
          <p:nvPr/>
        </p:nvSpPr>
        <p:spPr>
          <a:xfrm>
            <a:off x="3981103" y="-2476206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{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1921013" y="-1943574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[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3102404" y="-167461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]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5" name="CuadroTexto 14"/>
          <p:cNvSpPr txBox="1"/>
          <p:nvPr/>
        </p:nvSpPr>
        <p:spPr>
          <a:xfrm>
            <a:off x="260685" y="1133764"/>
            <a:ext cx="51315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 smtClean="0">
                <a:latin typeface="Aharoni" panose="02010803020104030203" pitchFamily="2" charset="-79"/>
                <a:cs typeface="Aharoni" panose="02010803020104030203" pitchFamily="2" charset="-79"/>
              </a:rPr>
              <a:t>PRACTICE – BOOKSTORE -</a:t>
            </a:r>
            <a:endParaRPr lang="es-ES" sz="32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1026" name="Picture 2" descr="http://www.caparalegal.org/wp-content/uploads/2011/08/bookstore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0886" y="1710076"/>
            <a:ext cx="7710229" cy="4990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98586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922853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311726" y="5663046"/>
            <a:ext cx="535274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Basic </a:t>
            </a:r>
            <a:r>
              <a:rPr lang="es-ES" sz="54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Javascript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cxnSp>
        <p:nvCxnSpPr>
          <p:cNvPr id="3" name="Conector recto 2"/>
          <p:cNvCxnSpPr/>
          <p:nvPr/>
        </p:nvCxnSpPr>
        <p:spPr>
          <a:xfrm>
            <a:off x="311726" y="5618562"/>
            <a:ext cx="11284528" cy="0"/>
          </a:xfrm>
          <a:prstGeom prst="line">
            <a:avLst/>
          </a:prstGeom>
          <a:ln w="571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5" name="CuadroTexto 4"/>
          <p:cNvSpPr txBox="1"/>
          <p:nvPr/>
        </p:nvSpPr>
        <p:spPr>
          <a:xfrm>
            <a:off x="6949670" y="696191"/>
            <a:ext cx="4676280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s-ES" sz="4000" dirty="0" smtClean="0">
                <a:solidFill>
                  <a:schemeClr val="bg1">
                    <a:lumMod val="8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Browsers</a:t>
            </a:r>
          </a:p>
          <a:p>
            <a:pPr marL="342900" indent="-342900">
              <a:buAutoNum type="arabicPeriod"/>
            </a:pPr>
            <a:r>
              <a:rPr lang="es-ES" sz="4000" dirty="0" smtClean="0">
                <a:solidFill>
                  <a:schemeClr val="bg1">
                    <a:lumMod val="8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JS </a:t>
            </a:r>
            <a:r>
              <a:rPr lang="es-ES" sz="4000" dirty="0" err="1" smtClean="0">
                <a:solidFill>
                  <a:schemeClr val="bg1">
                    <a:lumMod val="8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Objects</a:t>
            </a:r>
            <a:r>
              <a:rPr lang="es-ES" sz="4000" dirty="0" smtClean="0">
                <a:solidFill>
                  <a:schemeClr val="bg1">
                    <a:lumMod val="8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4000" dirty="0" err="1" smtClean="0">
                <a:solidFill>
                  <a:schemeClr val="bg1">
                    <a:lumMod val="8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Model</a:t>
            </a:r>
            <a:endParaRPr lang="es-ES" sz="4000" dirty="0" smtClean="0">
              <a:solidFill>
                <a:schemeClr val="bg1">
                  <a:lumMod val="85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342900" indent="-342900">
              <a:buAutoNum type="arabicPeriod"/>
            </a:pPr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Basic </a:t>
            </a:r>
            <a:r>
              <a:rPr lang="es-ES" sz="4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Javascript</a:t>
            </a:r>
            <a:endParaRPr lang="es-ES" sz="4000" dirty="0" smtClean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342900" indent="-342900">
              <a:buAutoNum type="arabicPeriod"/>
            </a:pPr>
            <a:r>
              <a:rPr lang="es-ES" sz="4000" dirty="0" err="1" smtClean="0">
                <a:solidFill>
                  <a:schemeClr val="bg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Operations</a:t>
            </a:r>
            <a:endParaRPr lang="es-ES" sz="4000" dirty="0">
              <a:solidFill>
                <a:schemeClr val="bg1">
                  <a:lumMod val="75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490911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/>
          <p:cNvCxnSpPr/>
          <p:nvPr/>
        </p:nvCxnSpPr>
        <p:spPr>
          <a:xfrm>
            <a:off x="260685" y="1010653"/>
            <a:ext cx="11670631" cy="0"/>
          </a:xfrm>
          <a:prstGeom prst="line">
            <a:avLst/>
          </a:prstGeom>
          <a:ln w="76200"/>
          <a:effectLst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2" name="CuadroTexto 11"/>
          <p:cNvSpPr txBox="1"/>
          <p:nvPr/>
        </p:nvSpPr>
        <p:spPr>
          <a:xfrm>
            <a:off x="260685" y="326222"/>
            <a:ext cx="47211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BASIC JAVASCRIPT</a:t>
            </a:r>
            <a:endParaRPr lang="es-ES" sz="4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260685" y="1133764"/>
            <a:ext cx="24978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 smtClean="0">
                <a:latin typeface="Aharoni" panose="02010803020104030203" pitchFamily="2" charset="-79"/>
                <a:cs typeface="Aharoni" panose="02010803020104030203" pitchFamily="2" charset="-79"/>
              </a:rPr>
              <a:t>DATA TYPES</a:t>
            </a:r>
            <a:endParaRPr lang="es-ES" sz="32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2772013" y="2214880"/>
            <a:ext cx="2954655" cy="29854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dirty="0" smtClean="0">
                <a:latin typeface="Aharoni" panose="02010803020104030203" pitchFamily="2" charset="-79"/>
                <a:cs typeface="Aharoni" panose="02010803020104030203" pitchFamily="2" charset="-79"/>
              </a:rPr>
              <a:t>STRING</a:t>
            </a:r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:	</a:t>
            </a:r>
          </a:p>
          <a:p>
            <a:r>
              <a:rPr lang="es-ES" sz="3600" dirty="0" smtClean="0">
                <a:latin typeface="Aharoni" panose="02010803020104030203" pitchFamily="2" charset="-79"/>
                <a:cs typeface="Aharoni" panose="02010803020104030203" pitchFamily="2" charset="-79"/>
              </a:rPr>
              <a:t>NUMBER:</a:t>
            </a:r>
          </a:p>
          <a:p>
            <a:r>
              <a:rPr lang="es-ES" sz="3600" dirty="0" smtClean="0">
                <a:latin typeface="Aharoni" panose="02010803020104030203" pitchFamily="2" charset="-79"/>
                <a:cs typeface="Aharoni" panose="02010803020104030203" pitchFamily="2" charset="-79"/>
              </a:rPr>
              <a:t>BOOLEAN:</a:t>
            </a:r>
          </a:p>
          <a:p>
            <a:r>
              <a:rPr lang="es-ES" sz="3600" dirty="0" smtClean="0">
                <a:latin typeface="Aharoni" panose="02010803020104030203" pitchFamily="2" charset="-79"/>
                <a:cs typeface="Aharoni" panose="02010803020104030203" pitchFamily="2" charset="-79"/>
              </a:rPr>
              <a:t>NULL:</a:t>
            </a:r>
          </a:p>
          <a:p>
            <a:r>
              <a:rPr lang="es-ES" sz="3600" dirty="0" smtClean="0">
                <a:latin typeface="Aharoni" panose="02010803020104030203" pitchFamily="2" charset="-79"/>
                <a:cs typeface="Aharoni" panose="02010803020104030203" pitchFamily="2" charset="-79"/>
              </a:rPr>
              <a:t>UNDEFINED:</a:t>
            </a:r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	</a:t>
            </a:r>
            <a:endParaRPr lang="es-ES" sz="4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8084687" y="2556316"/>
            <a:ext cx="47160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2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6375889" y="2214880"/>
            <a:ext cx="3889206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3600" dirty="0" smtClean="0">
                <a:latin typeface="Aharoni" panose="02010803020104030203" pitchFamily="2" charset="-79"/>
                <a:cs typeface="Aharoni" panose="02010803020104030203" pitchFamily="2" charset="-79"/>
              </a:rPr>
              <a:t>“IRON” / ‘HACK’</a:t>
            </a:r>
            <a:endParaRPr lang="es-ES" sz="4000" dirty="0" smtClean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ctr"/>
            <a:endParaRPr lang="es-ES" sz="3600" dirty="0" smtClean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ctr"/>
            <a:r>
              <a:rPr lang="es-ES" sz="3600" dirty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3600" dirty="0" smtClean="0">
                <a:latin typeface="Aharoni" panose="02010803020104030203" pitchFamily="2" charset="-79"/>
                <a:cs typeface="Aharoni" panose="02010803020104030203" pitchFamily="2" charset="-79"/>
              </a:rPr>
              <a:t>true / false</a:t>
            </a:r>
          </a:p>
          <a:p>
            <a:pPr algn="ctr"/>
            <a:r>
              <a:rPr lang="es-ES" sz="36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null</a:t>
            </a:r>
            <a:endParaRPr lang="es-ES" sz="3600" dirty="0" smtClean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ctr"/>
            <a:r>
              <a:rPr lang="es-ES" sz="36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undefined</a:t>
            </a:r>
            <a:endParaRPr lang="es-ES" sz="4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687444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/>
          <p:cNvCxnSpPr/>
          <p:nvPr/>
        </p:nvCxnSpPr>
        <p:spPr>
          <a:xfrm>
            <a:off x="260685" y="1010653"/>
            <a:ext cx="11670631" cy="0"/>
          </a:xfrm>
          <a:prstGeom prst="line">
            <a:avLst/>
          </a:prstGeom>
          <a:ln w="76200"/>
          <a:effectLst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2" name="CuadroTexto 11"/>
          <p:cNvSpPr txBox="1"/>
          <p:nvPr/>
        </p:nvSpPr>
        <p:spPr>
          <a:xfrm>
            <a:off x="260685" y="326222"/>
            <a:ext cx="47211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BASIC JAVASCRIPT</a:t>
            </a:r>
            <a:endParaRPr lang="es-ES" sz="4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260685" y="1133764"/>
            <a:ext cx="24978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 smtClean="0">
                <a:latin typeface="Aharoni" panose="02010803020104030203" pitchFamily="2" charset="-79"/>
                <a:cs typeface="Aharoni" panose="02010803020104030203" pitchFamily="2" charset="-79"/>
              </a:rPr>
              <a:t>DATA TYPES</a:t>
            </a:r>
            <a:endParaRPr lang="es-ES" sz="32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2772013" y="2214880"/>
            <a:ext cx="2954655" cy="29854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dirty="0" smtClean="0">
                <a:latin typeface="Aharoni" panose="02010803020104030203" pitchFamily="2" charset="-79"/>
                <a:cs typeface="Aharoni" panose="02010803020104030203" pitchFamily="2" charset="-79"/>
              </a:rPr>
              <a:t>STRING</a:t>
            </a:r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:	</a:t>
            </a:r>
          </a:p>
          <a:p>
            <a:r>
              <a:rPr lang="es-ES" sz="3600" dirty="0" smtClean="0">
                <a:latin typeface="Aharoni" panose="02010803020104030203" pitchFamily="2" charset="-79"/>
                <a:cs typeface="Aharoni" panose="02010803020104030203" pitchFamily="2" charset="-79"/>
              </a:rPr>
              <a:t>NUMBER:</a:t>
            </a:r>
          </a:p>
          <a:p>
            <a:r>
              <a:rPr lang="es-ES" sz="3600" dirty="0" smtClean="0">
                <a:latin typeface="Aharoni" panose="02010803020104030203" pitchFamily="2" charset="-79"/>
                <a:cs typeface="Aharoni" panose="02010803020104030203" pitchFamily="2" charset="-79"/>
              </a:rPr>
              <a:t>BOOLEAN:</a:t>
            </a:r>
          </a:p>
          <a:p>
            <a:r>
              <a:rPr lang="es-ES" sz="3600" dirty="0" smtClean="0">
                <a:latin typeface="Aharoni" panose="02010803020104030203" pitchFamily="2" charset="-79"/>
                <a:cs typeface="Aharoni" panose="02010803020104030203" pitchFamily="2" charset="-79"/>
              </a:rPr>
              <a:t>NULL:</a:t>
            </a:r>
          </a:p>
          <a:p>
            <a:r>
              <a:rPr lang="es-ES" sz="3600" dirty="0" smtClean="0">
                <a:latin typeface="Aharoni" panose="02010803020104030203" pitchFamily="2" charset="-79"/>
                <a:cs typeface="Aharoni" panose="02010803020104030203" pitchFamily="2" charset="-79"/>
              </a:rPr>
              <a:t>UNDEFINED:</a:t>
            </a:r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	</a:t>
            </a:r>
            <a:endParaRPr lang="es-ES" sz="4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8084687" y="2556316"/>
            <a:ext cx="47160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2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6375889" y="2214880"/>
            <a:ext cx="3889206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3600" dirty="0" smtClean="0">
                <a:latin typeface="Aharoni" panose="02010803020104030203" pitchFamily="2" charset="-79"/>
                <a:cs typeface="Aharoni" panose="02010803020104030203" pitchFamily="2" charset="-79"/>
              </a:rPr>
              <a:t>“IRON” / ‘HACK’</a:t>
            </a:r>
            <a:endParaRPr lang="es-ES" sz="4000" dirty="0" smtClean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ctr"/>
            <a:endParaRPr lang="es-ES" sz="3600" dirty="0" smtClean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ctr"/>
            <a:r>
              <a:rPr lang="es-ES" sz="3600" dirty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3600" dirty="0" smtClean="0">
                <a:latin typeface="Aharoni" panose="02010803020104030203" pitchFamily="2" charset="-79"/>
                <a:cs typeface="Aharoni" panose="02010803020104030203" pitchFamily="2" charset="-79"/>
              </a:rPr>
              <a:t>true / false</a:t>
            </a:r>
          </a:p>
          <a:p>
            <a:pPr algn="ctr"/>
            <a:r>
              <a:rPr lang="es-ES" sz="36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null</a:t>
            </a:r>
            <a:endParaRPr lang="es-ES" sz="3600" dirty="0" smtClean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ctr"/>
            <a:r>
              <a:rPr lang="es-ES" sz="36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undefined</a:t>
            </a:r>
            <a:endParaRPr lang="es-ES" sz="4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3271520" y="2861211"/>
            <a:ext cx="5750560" cy="15696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9600" dirty="0" err="1">
                <a:latin typeface="Aharoni" panose="02010803020104030203" pitchFamily="2" charset="-79"/>
                <a:cs typeface="Aharoni" panose="02010803020104030203" pitchFamily="2" charset="-79"/>
              </a:rPr>
              <a:t>t</a:t>
            </a:r>
            <a:r>
              <a:rPr lang="es-ES" sz="96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ypeof</a:t>
            </a:r>
            <a:r>
              <a:rPr lang="es-ES" sz="96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endParaRPr lang="es-ES" sz="96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05340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/>
          <p:cNvCxnSpPr/>
          <p:nvPr/>
        </p:nvCxnSpPr>
        <p:spPr>
          <a:xfrm>
            <a:off x="260685" y="1010653"/>
            <a:ext cx="11670631" cy="0"/>
          </a:xfrm>
          <a:prstGeom prst="line">
            <a:avLst/>
          </a:prstGeom>
          <a:ln w="76200"/>
          <a:effectLst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2" name="CuadroTexto 11"/>
          <p:cNvSpPr txBox="1"/>
          <p:nvPr/>
        </p:nvSpPr>
        <p:spPr>
          <a:xfrm>
            <a:off x="260685" y="326222"/>
            <a:ext cx="47211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BASIC JAVASCRIPT</a:t>
            </a:r>
            <a:endParaRPr lang="es-ES" sz="4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260685" y="1133764"/>
            <a:ext cx="41216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 smtClean="0">
                <a:latin typeface="Aharoni" panose="02010803020104030203" pitchFamily="2" charset="-79"/>
                <a:cs typeface="Aharoni" panose="02010803020104030203" pitchFamily="2" charset="-79"/>
              </a:rPr>
              <a:t>DATA TYPES - </a:t>
            </a:r>
            <a:r>
              <a:rPr lang="es-ES" sz="32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typeof</a:t>
            </a:r>
            <a:endParaRPr lang="es-ES" sz="32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3848" y="2019475"/>
            <a:ext cx="5824304" cy="4409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967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/>
          <p:cNvCxnSpPr/>
          <p:nvPr/>
        </p:nvCxnSpPr>
        <p:spPr>
          <a:xfrm>
            <a:off x="260685" y="1010653"/>
            <a:ext cx="11670631" cy="0"/>
          </a:xfrm>
          <a:prstGeom prst="line">
            <a:avLst/>
          </a:prstGeom>
          <a:ln w="76200"/>
          <a:effectLst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2" name="CuadroTexto 11"/>
          <p:cNvSpPr txBox="1"/>
          <p:nvPr/>
        </p:nvSpPr>
        <p:spPr>
          <a:xfrm>
            <a:off x="260685" y="326222"/>
            <a:ext cx="47211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BASIC JAVASCRIPT</a:t>
            </a:r>
            <a:endParaRPr lang="es-ES" sz="4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260685" y="1133764"/>
            <a:ext cx="23214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 smtClean="0">
                <a:latin typeface="Aharoni" panose="02010803020104030203" pitchFamily="2" charset="-79"/>
                <a:cs typeface="Aharoni" panose="02010803020104030203" pitchFamily="2" charset="-79"/>
              </a:rPr>
              <a:t>VARIABLES</a:t>
            </a:r>
            <a:endParaRPr lang="es-ES" sz="32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3978273" y="2702560"/>
            <a:ext cx="423545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My</a:t>
            </a:r>
            <a:r>
              <a:rPr lang="es-ES" sz="36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36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name</a:t>
            </a:r>
            <a:r>
              <a:rPr lang="es-ES" sz="36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36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is</a:t>
            </a:r>
            <a:r>
              <a:rPr lang="es-ES" sz="3600" dirty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3600" dirty="0" smtClean="0">
                <a:latin typeface="Aharoni" panose="02010803020104030203" pitchFamily="2" charset="-79"/>
                <a:cs typeface="Aharoni" panose="02010803020104030203" pitchFamily="2" charset="-79"/>
              </a:rPr>
              <a:t>Tomas</a:t>
            </a:r>
          </a:p>
          <a:p>
            <a:r>
              <a:rPr lang="es-ES" sz="3600" dirty="0" smtClean="0">
                <a:latin typeface="Aharoni" panose="02010803020104030203" pitchFamily="2" charset="-79"/>
                <a:cs typeface="Aharoni" panose="02010803020104030203" pitchFamily="2" charset="-79"/>
              </a:rPr>
              <a:t>I </a:t>
            </a:r>
            <a:r>
              <a:rPr lang="es-ES" sz="36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live</a:t>
            </a:r>
            <a:r>
              <a:rPr lang="es-ES" sz="36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in Barcelona</a:t>
            </a:r>
          </a:p>
          <a:p>
            <a:r>
              <a:rPr lang="es-ES" sz="3600" dirty="0" smtClean="0">
                <a:latin typeface="Aharoni" panose="02010803020104030203" pitchFamily="2" charset="-79"/>
                <a:cs typeface="Aharoni" panose="02010803020104030203" pitchFamily="2" charset="-79"/>
              </a:rPr>
              <a:t>I </a:t>
            </a:r>
            <a:r>
              <a:rPr lang="es-ES" sz="36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teach</a:t>
            </a:r>
            <a:r>
              <a:rPr lang="es-ES" sz="36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36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Javascript</a:t>
            </a:r>
            <a:endParaRPr lang="es-ES" sz="3600" dirty="0" smtClean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15306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311726" y="5663046"/>
            <a:ext cx="325762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Browsers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cxnSp>
        <p:nvCxnSpPr>
          <p:cNvPr id="3" name="Conector recto 2"/>
          <p:cNvCxnSpPr/>
          <p:nvPr/>
        </p:nvCxnSpPr>
        <p:spPr>
          <a:xfrm>
            <a:off x="311726" y="5618562"/>
            <a:ext cx="11284528" cy="0"/>
          </a:xfrm>
          <a:prstGeom prst="line">
            <a:avLst/>
          </a:prstGeom>
          <a:ln w="571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" name="CuadroTexto 3"/>
          <p:cNvSpPr txBox="1"/>
          <p:nvPr/>
        </p:nvSpPr>
        <p:spPr>
          <a:xfrm>
            <a:off x="6949670" y="696191"/>
            <a:ext cx="4730782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Browsers</a:t>
            </a:r>
          </a:p>
          <a:p>
            <a:pPr marL="342900" indent="-342900">
              <a:buAutoNum type="arabicPeriod"/>
            </a:pPr>
            <a:r>
              <a:rPr lang="es-ES" sz="4000" dirty="0" smtClean="0">
                <a:solidFill>
                  <a:schemeClr val="bg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JS </a:t>
            </a:r>
            <a:r>
              <a:rPr lang="es-ES" sz="4000" dirty="0" err="1" smtClean="0">
                <a:solidFill>
                  <a:schemeClr val="bg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Objects</a:t>
            </a:r>
            <a:r>
              <a:rPr lang="es-ES" sz="4000" dirty="0" smtClean="0">
                <a:solidFill>
                  <a:schemeClr val="bg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4000" dirty="0" err="1" smtClean="0">
                <a:solidFill>
                  <a:schemeClr val="bg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Model</a:t>
            </a:r>
            <a:endParaRPr lang="es-ES" sz="4000" dirty="0" smtClean="0">
              <a:solidFill>
                <a:schemeClr val="bg1">
                  <a:lumMod val="75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342900" indent="-342900">
              <a:buAutoNum type="arabicPeriod"/>
            </a:pPr>
            <a:r>
              <a:rPr lang="es-ES" sz="4000" dirty="0" smtClean="0">
                <a:solidFill>
                  <a:schemeClr val="bg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Basic </a:t>
            </a:r>
            <a:r>
              <a:rPr lang="es-ES" sz="4000" dirty="0" err="1" smtClean="0">
                <a:solidFill>
                  <a:schemeClr val="bg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Javascript</a:t>
            </a:r>
            <a:endParaRPr lang="es-ES" sz="4000" dirty="0" smtClean="0">
              <a:solidFill>
                <a:schemeClr val="bg1">
                  <a:lumMod val="75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342900" indent="-342900">
              <a:buAutoNum type="arabicPeriod"/>
            </a:pPr>
            <a:r>
              <a:rPr lang="es-ES" sz="4000" dirty="0" err="1" smtClean="0">
                <a:solidFill>
                  <a:schemeClr val="bg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Operations</a:t>
            </a:r>
            <a:endParaRPr lang="es-ES" sz="4000" dirty="0">
              <a:solidFill>
                <a:schemeClr val="bg1">
                  <a:lumMod val="75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231030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/>
          <p:cNvCxnSpPr/>
          <p:nvPr/>
        </p:nvCxnSpPr>
        <p:spPr>
          <a:xfrm>
            <a:off x="260685" y="1010653"/>
            <a:ext cx="11670631" cy="0"/>
          </a:xfrm>
          <a:prstGeom prst="line">
            <a:avLst/>
          </a:prstGeom>
          <a:ln w="76200"/>
          <a:effectLst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2" name="CuadroTexto 11"/>
          <p:cNvSpPr txBox="1"/>
          <p:nvPr/>
        </p:nvSpPr>
        <p:spPr>
          <a:xfrm>
            <a:off x="260685" y="326222"/>
            <a:ext cx="47211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BASIC JAVASCRIPT</a:t>
            </a:r>
            <a:endParaRPr lang="es-ES" sz="4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260685" y="1133764"/>
            <a:ext cx="23214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 smtClean="0">
                <a:latin typeface="Aharoni" panose="02010803020104030203" pitchFamily="2" charset="-79"/>
                <a:cs typeface="Aharoni" panose="02010803020104030203" pitchFamily="2" charset="-79"/>
              </a:rPr>
              <a:t>VARIABLES</a:t>
            </a:r>
            <a:endParaRPr lang="es-ES" sz="32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3978272" y="1657757"/>
            <a:ext cx="423545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My</a:t>
            </a:r>
            <a:r>
              <a:rPr lang="es-ES" sz="36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36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name</a:t>
            </a:r>
            <a:r>
              <a:rPr lang="es-ES" sz="36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36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is</a:t>
            </a:r>
            <a:r>
              <a:rPr lang="es-ES" sz="3600" dirty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3600" dirty="0" smtClean="0">
                <a:latin typeface="Aharoni" panose="02010803020104030203" pitchFamily="2" charset="-79"/>
                <a:cs typeface="Aharoni" panose="02010803020104030203" pitchFamily="2" charset="-79"/>
              </a:rPr>
              <a:t>Tomas</a:t>
            </a:r>
          </a:p>
          <a:p>
            <a:r>
              <a:rPr lang="es-ES" sz="3600" dirty="0" smtClean="0">
                <a:latin typeface="Aharoni" panose="02010803020104030203" pitchFamily="2" charset="-79"/>
                <a:cs typeface="Aharoni" panose="02010803020104030203" pitchFamily="2" charset="-79"/>
              </a:rPr>
              <a:t>I </a:t>
            </a:r>
            <a:r>
              <a:rPr lang="es-ES" sz="36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live</a:t>
            </a:r>
            <a:r>
              <a:rPr lang="es-ES" sz="36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in Barcelona</a:t>
            </a:r>
          </a:p>
          <a:p>
            <a:r>
              <a:rPr lang="es-ES" sz="3600" dirty="0" smtClean="0">
                <a:latin typeface="Aharoni" panose="02010803020104030203" pitchFamily="2" charset="-79"/>
                <a:cs typeface="Aharoni" panose="02010803020104030203" pitchFamily="2" charset="-79"/>
              </a:rPr>
              <a:t>I </a:t>
            </a:r>
            <a:r>
              <a:rPr lang="es-ES" sz="36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teach</a:t>
            </a:r>
            <a:r>
              <a:rPr lang="es-ES" sz="36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36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Javascript</a:t>
            </a:r>
            <a:endParaRPr lang="es-ES" sz="3600" dirty="0" smtClean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4144184" y="4375606"/>
            <a:ext cx="3903633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4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“</a:t>
            </a:r>
            <a:r>
              <a:rPr lang="es-ES" sz="44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My</a:t>
            </a:r>
            <a:r>
              <a:rPr lang="es-ES" sz="4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44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name</a:t>
            </a:r>
            <a:r>
              <a:rPr lang="es-ES" sz="4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44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is</a:t>
            </a:r>
            <a:r>
              <a:rPr lang="es-ES" sz="4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”</a:t>
            </a:r>
          </a:p>
          <a:p>
            <a:pPr algn="ctr"/>
            <a:r>
              <a:rPr lang="es-ES" sz="4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“I </a:t>
            </a:r>
            <a:r>
              <a:rPr lang="es-ES" sz="44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live</a:t>
            </a:r>
            <a:r>
              <a:rPr lang="es-ES" sz="4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in”</a:t>
            </a:r>
          </a:p>
          <a:p>
            <a:pPr algn="ctr"/>
            <a:r>
              <a:rPr lang="es-ES" sz="4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“I </a:t>
            </a:r>
            <a:r>
              <a:rPr lang="es-ES" sz="44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teach</a:t>
            </a:r>
            <a:r>
              <a:rPr lang="es-ES" sz="4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04321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/>
          <p:cNvCxnSpPr/>
          <p:nvPr/>
        </p:nvCxnSpPr>
        <p:spPr>
          <a:xfrm>
            <a:off x="260685" y="1010653"/>
            <a:ext cx="11670631" cy="0"/>
          </a:xfrm>
          <a:prstGeom prst="line">
            <a:avLst/>
          </a:prstGeom>
          <a:ln w="76200"/>
          <a:effectLst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2" name="CuadroTexto 11"/>
          <p:cNvSpPr txBox="1"/>
          <p:nvPr/>
        </p:nvSpPr>
        <p:spPr>
          <a:xfrm>
            <a:off x="260685" y="326222"/>
            <a:ext cx="47211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BASIC JAVASCRIPT</a:t>
            </a:r>
            <a:endParaRPr lang="es-ES" sz="4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260685" y="1133764"/>
            <a:ext cx="23214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 smtClean="0">
                <a:latin typeface="Aharoni" panose="02010803020104030203" pitchFamily="2" charset="-79"/>
                <a:cs typeface="Aharoni" panose="02010803020104030203" pitchFamily="2" charset="-79"/>
              </a:rPr>
              <a:t>VARIABLES</a:t>
            </a:r>
            <a:endParaRPr lang="es-ES" sz="32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1153189" y="2689046"/>
            <a:ext cx="3414717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4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My</a:t>
            </a:r>
            <a:r>
              <a:rPr lang="es-ES" sz="4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44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name</a:t>
            </a:r>
            <a:r>
              <a:rPr lang="es-ES" sz="4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44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is</a:t>
            </a:r>
            <a:r>
              <a:rPr lang="es-ES" sz="4400" dirty="0">
                <a:latin typeface="Aharoni" panose="02010803020104030203" pitchFamily="2" charset="-79"/>
                <a:cs typeface="Aharoni" panose="02010803020104030203" pitchFamily="2" charset="-79"/>
              </a:rPr>
              <a:t>:</a:t>
            </a:r>
            <a:endParaRPr lang="es-ES" sz="4400" dirty="0" smtClean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s-ES" sz="4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I </a:t>
            </a:r>
            <a:r>
              <a:rPr lang="es-ES" sz="44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live</a:t>
            </a:r>
            <a:r>
              <a:rPr lang="es-ES" sz="4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in:</a:t>
            </a:r>
          </a:p>
          <a:p>
            <a:r>
              <a:rPr lang="es-ES" sz="4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I </a:t>
            </a:r>
            <a:r>
              <a:rPr lang="es-ES" sz="44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teach</a:t>
            </a:r>
            <a:r>
              <a:rPr lang="es-ES" sz="4400" dirty="0">
                <a:latin typeface="Aharoni" panose="02010803020104030203" pitchFamily="2" charset="-79"/>
                <a:cs typeface="Aharoni" panose="02010803020104030203" pitchFamily="2" charset="-79"/>
              </a:rPr>
              <a:t>:</a:t>
            </a:r>
            <a:endParaRPr lang="es-ES" sz="4400" dirty="0" smtClean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91129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/>
          <p:cNvCxnSpPr/>
          <p:nvPr/>
        </p:nvCxnSpPr>
        <p:spPr>
          <a:xfrm>
            <a:off x="260685" y="1010653"/>
            <a:ext cx="11670631" cy="0"/>
          </a:xfrm>
          <a:prstGeom prst="line">
            <a:avLst/>
          </a:prstGeom>
          <a:ln w="76200"/>
          <a:effectLst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2" name="CuadroTexto 11"/>
          <p:cNvSpPr txBox="1"/>
          <p:nvPr/>
        </p:nvSpPr>
        <p:spPr>
          <a:xfrm>
            <a:off x="260685" y="326222"/>
            <a:ext cx="47211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BASIC JAVASCRIPT</a:t>
            </a:r>
            <a:endParaRPr lang="es-ES" sz="4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260685" y="1133764"/>
            <a:ext cx="23214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 smtClean="0">
                <a:latin typeface="Aharoni" panose="02010803020104030203" pitchFamily="2" charset="-79"/>
                <a:cs typeface="Aharoni" panose="02010803020104030203" pitchFamily="2" charset="-79"/>
              </a:rPr>
              <a:t>VARIABLES</a:t>
            </a:r>
            <a:endParaRPr lang="es-ES" sz="32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1153189" y="2689046"/>
            <a:ext cx="3414717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400" dirty="0" err="1" smtClean="0">
                <a:solidFill>
                  <a:schemeClr val="bg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My</a:t>
            </a:r>
            <a:r>
              <a:rPr lang="es-ES" sz="4400" dirty="0" smtClean="0">
                <a:solidFill>
                  <a:schemeClr val="bg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4400" dirty="0" err="1" smtClean="0">
                <a:solidFill>
                  <a:schemeClr val="bg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name</a:t>
            </a:r>
            <a:r>
              <a:rPr lang="es-ES" sz="4400" dirty="0" smtClean="0">
                <a:solidFill>
                  <a:schemeClr val="bg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4400" dirty="0" err="1" smtClean="0">
                <a:solidFill>
                  <a:schemeClr val="bg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is</a:t>
            </a:r>
            <a:r>
              <a:rPr lang="es-ES" sz="4400" dirty="0">
                <a:solidFill>
                  <a:schemeClr val="bg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:</a:t>
            </a:r>
            <a:endParaRPr lang="es-ES" sz="4400" dirty="0" smtClean="0">
              <a:solidFill>
                <a:schemeClr val="bg1">
                  <a:lumMod val="50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s-ES" sz="4400" dirty="0" smtClean="0">
                <a:solidFill>
                  <a:schemeClr val="bg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 </a:t>
            </a:r>
            <a:r>
              <a:rPr lang="es-ES" sz="4400" dirty="0" err="1" smtClean="0">
                <a:solidFill>
                  <a:schemeClr val="bg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live</a:t>
            </a:r>
            <a:r>
              <a:rPr lang="es-ES" sz="4400" dirty="0" smtClean="0">
                <a:solidFill>
                  <a:schemeClr val="bg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in:</a:t>
            </a:r>
          </a:p>
          <a:p>
            <a:r>
              <a:rPr lang="es-ES" sz="4400" dirty="0" smtClean="0">
                <a:solidFill>
                  <a:schemeClr val="bg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 </a:t>
            </a:r>
            <a:r>
              <a:rPr lang="es-ES" sz="4400" dirty="0" err="1" smtClean="0">
                <a:solidFill>
                  <a:schemeClr val="bg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teach</a:t>
            </a:r>
            <a:r>
              <a:rPr lang="es-ES" sz="4400" dirty="0">
                <a:solidFill>
                  <a:schemeClr val="bg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:</a:t>
            </a:r>
            <a:endParaRPr lang="es-ES" sz="4400" dirty="0" smtClean="0">
              <a:solidFill>
                <a:schemeClr val="bg1">
                  <a:lumMod val="50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7056149" y="2689046"/>
            <a:ext cx="2864887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4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Tomas</a:t>
            </a:r>
          </a:p>
          <a:p>
            <a:pPr algn="ctr"/>
            <a:r>
              <a:rPr lang="es-ES" sz="4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Barcelona</a:t>
            </a:r>
          </a:p>
          <a:p>
            <a:pPr algn="ctr"/>
            <a:r>
              <a:rPr lang="es-ES" sz="44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Javascript</a:t>
            </a:r>
            <a:endParaRPr lang="es-ES" sz="4400" dirty="0" smtClean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590097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/>
          <p:cNvCxnSpPr/>
          <p:nvPr/>
        </p:nvCxnSpPr>
        <p:spPr>
          <a:xfrm>
            <a:off x="260685" y="1010653"/>
            <a:ext cx="11670631" cy="0"/>
          </a:xfrm>
          <a:prstGeom prst="line">
            <a:avLst/>
          </a:prstGeom>
          <a:ln w="76200"/>
          <a:effectLst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2" name="CuadroTexto 11"/>
          <p:cNvSpPr txBox="1"/>
          <p:nvPr/>
        </p:nvSpPr>
        <p:spPr>
          <a:xfrm>
            <a:off x="260685" y="326222"/>
            <a:ext cx="47211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BASIC JAVASCRIPT</a:t>
            </a:r>
            <a:endParaRPr lang="es-ES" sz="4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260685" y="1133764"/>
            <a:ext cx="23214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 smtClean="0">
                <a:latin typeface="Aharoni" panose="02010803020104030203" pitchFamily="2" charset="-79"/>
                <a:cs typeface="Aharoni" panose="02010803020104030203" pitchFamily="2" charset="-79"/>
              </a:rPr>
              <a:t>VARIABLES</a:t>
            </a:r>
            <a:endParaRPr lang="es-ES" sz="32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1153189" y="2689046"/>
            <a:ext cx="2375971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400" dirty="0" err="1">
                <a:latin typeface="Aharoni" panose="02010803020104030203" pitchFamily="2" charset="-79"/>
                <a:cs typeface="Aharoni" panose="02010803020104030203" pitchFamily="2" charset="-79"/>
              </a:rPr>
              <a:t>n</a:t>
            </a:r>
            <a:r>
              <a:rPr lang="es-ES" sz="44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ame</a:t>
            </a:r>
            <a:r>
              <a:rPr lang="es-ES" sz="4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	=</a:t>
            </a:r>
          </a:p>
          <a:p>
            <a:r>
              <a:rPr lang="es-ES" sz="4400" dirty="0" err="1">
                <a:latin typeface="Aharoni" panose="02010803020104030203" pitchFamily="2" charset="-79"/>
                <a:cs typeface="Aharoni" panose="02010803020104030203" pitchFamily="2" charset="-79"/>
              </a:rPr>
              <a:t>l</a:t>
            </a:r>
            <a:r>
              <a:rPr lang="es-ES" sz="44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ive</a:t>
            </a:r>
            <a:r>
              <a:rPr lang="es-ES" sz="4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	=</a:t>
            </a:r>
          </a:p>
          <a:p>
            <a:r>
              <a:rPr lang="es-ES" sz="44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teach</a:t>
            </a:r>
            <a:r>
              <a:rPr lang="es-ES" sz="4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	=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7056149" y="2689046"/>
            <a:ext cx="2864887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4400" dirty="0" smtClean="0">
                <a:solidFill>
                  <a:schemeClr val="bg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Tomas</a:t>
            </a:r>
          </a:p>
          <a:p>
            <a:pPr algn="ctr"/>
            <a:r>
              <a:rPr lang="es-ES" sz="4400" dirty="0" smtClean="0">
                <a:solidFill>
                  <a:schemeClr val="bg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Barcelona</a:t>
            </a:r>
          </a:p>
          <a:p>
            <a:pPr algn="ctr"/>
            <a:r>
              <a:rPr lang="es-ES" sz="4400" dirty="0" err="1" smtClean="0">
                <a:solidFill>
                  <a:schemeClr val="bg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Javascript</a:t>
            </a:r>
            <a:endParaRPr lang="es-ES" sz="4400" dirty="0" smtClean="0">
              <a:solidFill>
                <a:schemeClr val="bg1">
                  <a:lumMod val="50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666048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/>
          <p:cNvCxnSpPr/>
          <p:nvPr/>
        </p:nvCxnSpPr>
        <p:spPr>
          <a:xfrm>
            <a:off x="260685" y="1010653"/>
            <a:ext cx="11670631" cy="0"/>
          </a:xfrm>
          <a:prstGeom prst="line">
            <a:avLst/>
          </a:prstGeom>
          <a:ln w="76200"/>
          <a:effectLst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2" name="CuadroTexto 11"/>
          <p:cNvSpPr txBox="1"/>
          <p:nvPr/>
        </p:nvSpPr>
        <p:spPr>
          <a:xfrm>
            <a:off x="260685" y="326222"/>
            <a:ext cx="47211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BASIC JAVASCRIPT</a:t>
            </a:r>
            <a:endParaRPr lang="es-ES" sz="4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260685" y="1133764"/>
            <a:ext cx="23214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 smtClean="0">
                <a:latin typeface="Aharoni" panose="02010803020104030203" pitchFamily="2" charset="-79"/>
                <a:cs typeface="Aharoni" panose="02010803020104030203" pitchFamily="2" charset="-79"/>
              </a:rPr>
              <a:t>VARIABLES</a:t>
            </a:r>
            <a:endParaRPr lang="es-ES" sz="32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1153189" y="2689046"/>
            <a:ext cx="3299301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400" dirty="0" err="1">
                <a:latin typeface="Aharoni" panose="02010803020104030203" pitchFamily="2" charset="-79"/>
                <a:cs typeface="Aharoni" panose="02010803020104030203" pitchFamily="2" charset="-79"/>
              </a:rPr>
              <a:t>v</a:t>
            </a:r>
            <a:r>
              <a:rPr lang="es-ES" sz="44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ar</a:t>
            </a:r>
            <a:r>
              <a:rPr lang="es-ES" sz="4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44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name</a:t>
            </a:r>
            <a:r>
              <a:rPr lang="es-ES" sz="4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	=</a:t>
            </a:r>
          </a:p>
          <a:p>
            <a:r>
              <a:rPr lang="es-ES" sz="4400" dirty="0" err="1">
                <a:latin typeface="Aharoni" panose="02010803020104030203" pitchFamily="2" charset="-79"/>
                <a:cs typeface="Aharoni" panose="02010803020104030203" pitchFamily="2" charset="-79"/>
              </a:rPr>
              <a:t>v</a:t>
            </a:r>
            <a:r>
              <a:rPr lang="es-ES" sz="44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ar</a:t>
            </a:r>
            <a:r>
              <a:rPr lang="es-ES" sz="4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44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live</a:t>
            </a:r>
            <a:r>
              <a:rPr lang="es-ES" sz="4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	=</a:t>
            </a:r>
          </a:p>
          <a:p>
            <a:r>
              <a:rPr lang="es-ES" sz="4400" dirty="0" err="1">
                <a:latin typeface="Aharoni" panose="02010803020104030203" pitchFamily="2" charset="-79"/>
                <a:cs typeface="Aharoni" panose="02010803020104030203" pitchFamily="2" charset="-79"/>
              </a:rPr>
              <a:t>v</a:t>
            </a:r>
            <a:r>
              <a:rPr lang="es-ES" sz="44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ar</a:t>
            </a:r>
            <a:r>
              <a:rPr lang="es-ES" sz="4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44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teach</a:t>
            </a:r>
            <a:r>
              <a:rPr lang="es-ES" sz="4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	=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7056149" y="2689046"/>
            <a:ext cx="2864887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4400" dirty="0" smtClean="0">
                <a:solidFill>
                  <a:schemeClr val="bg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Tomas</a:t>
            </a:r>
          </a:p>
          <a:p>
            <a:pPr algn="ctr"/>
            <a:r>
              <a:rPr lang="es-ES" sz="4400" dirty="0" smtClean="0">
                <a:solidFill>
                  <a:schemeClr val="bg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Barcelona</a:t>
            </a:r>
          </a:p>
          <a:p>
            <a:pPr algn="ctr"/>
            <a:r>
              <a:rPr lang="es-ES" sz="4400" dirty="0" err="1" smtClean="0">
                <a:solidFill>
                  <a:schemeClr val="bg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Javascript</a:t>
            </a:r>
            <a:endParaRPr lang="es-ES" sz="4400" dirty="0" smtClean="0">
              <a:solidFill>
                <a:schemeClr val="bg1">
                  <a:lumMod val="50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828251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/>
          <p:cNvCxnSpPr/>
          <p:nvPr/>
        </p:nvCxnSpPr>
        <p:spPr>
          <a:xfrm>
            <a:off x="260685" y="1010653"/>
            <a:ext cx="11670631" cy="0"/>
          </a:xfrm>
          <a:prstGeom prst="line">
            <a:avLst/>
          </a:prstGeom>
          <a:ln w="76200"/>
          <a:effectLst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2" name="CuadroTexto 11"/>
          <p:cNvSpPr txBox="1"/>
          <p:nvPr/>
        </p:nvSpPr>
        <p:spPr>
          <a:xfrm>
            <a:off x="260685" y="326222"/>
            <a:ext cx="47211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BASIC JAVASCRIPT</a:t>
            </a:r>
            <a:endParaRPr lang="es-ES" sz="4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260685" y="1133764"/>
            <a:ext cx="23214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 smtClean="0">
                <a:latin typeface="Aharoni" panose="02010803020104030203" pitchFamily="2" charset="-79"/>
                <a:cs typeface="Aharoni" panose="02010803020104030203" pitchFamily="2" charset="-79"/>
              </a:rPr>
              <a:t>VARIABLES</a:t>
            </a:r>
            <a:endParaRPr lang="es-ES" sz="32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1153189" y="2689046"/>
            <a:ext cx="3299301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400" dirty="0" err="1">
                <a:solidFill>
                  <a:schemeClr val="bg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v</a:t>
            </a:r>
            <a:r>
              <a:rPr lang="es-ES" sz="4400" dirty="0" err="1" smtClean="0">
                <a:solidFill>
                  <a:schemeClr val="bg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ar</a:t>
            </a:r>
            <a:r>
              <a:rPr lang="es-ES" sz="4400" dirty="0" smtClean="0">
                <a:solidFill>
                  <a:schemeClr val="bg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4400" dirty="0" err="1" smtClean="0">
                <a:solidFill>
                  <a:schemeClr val="bg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name</a:t>
            </a:r>
            <a:r>
              <a:rPr lang="es-ES" sz="4400" dirty="0" smtClean="0">
                <a:solidFill>
                  <a:schemeClr val="bg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	=</a:t>
            </a:r>
          </a:p>
          <a:p>
            <a:r>
              <a:rPr lang="es-ES" sz="4400" dirty="0" err="1">
                <a:solidFill>
                  <a:schemeClr val="bg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v</a:t>
            </a:r>
            <a:r>
              <a:rPr lang="es-ES" sz="4400" dirty="0" err="1" smtClean="0">
                <a:solidFill>
                  <a:schemeClr val="bg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ar</a:t>
            </a:r>
            <a:r>
              <a:rPr lang="es-ES" sz="4400" dirty="0" smtClean="0">
                <a:solidFill>
                  <a:schemeClr val="bg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4400" dirty="0" err="1" smtClean="0">
                <a:solidFill>
                  <a:schemeClr val="bg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live</a:t>
            </a:r>
            <a:r>
              <a:rPr lang="es-ES" sz="4400" dirty="0" smtClean="0">
                <a:solidFill>
                  <a:schemeClr val="bg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	=</a:t>
            </a:r>
          </a:p>
          <a:p>
            <a:r>
              <a:rPr lang="es-ES" sz="4400" dirty="0" err="1">
                <a:solidFill>
                  <a:schemeClr val="bg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v</a:t>
            </a:r>
            <a:r>
              <a:rPr lang="es-ES" sz="4400" dirty="0" err="1" smtClean="0">
                <a:solidFill>
                  <a:schemeClr val="bg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ar</a:t>
            </a:r>
            <a:r>
              <a:rPr lang="es-ES" sz="4400" dirty="0" smtClean="0">
                <a:solidFill>
                  <a:schemeClr val="bg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4400" dirty="0" err="1" smtClean="0">
                <a:solidFill>
                  <a:schemeClr val="bg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teach</a:t>
            </a:r>
            <a:r>
              <a:rPr lang="es-ES" sz="4400" dirty="0" smtClean="0">
                <a:solidFill>
                  <a:schemeClr val="bg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	=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6860583" y="2689046"/>
            <a:ext cx="3256020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4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‘Tomas’</a:t>
            </a:r>
          </a:p>
          <a:p>
            <a:pPr algn="ctr"/>
            <a:r>
              <a:rPr lang="es-ES" sz="4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‘Barcelona’</a:t>
            </a:r>
          </a:p>
          <a:p>
            <a:pPr algn="ctr"/>
            <a:r>
              <a:rPr lang="es-ES" sz="4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‘</a:t>
            </a:r>
            <a:r>
              <a:rPr lang="es-ES" sz="44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Javascript</a:t>
            </a:r>
            <a:r>
              <a:rPr lang="es-ES" sz="4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’</a:t>
            </a:r>
          </a:p>
        </p:txBody>
      </p:sp>
    </p:spTree>
    <p:extLst>
      <p:ext uri="{BB962C8B-B14F-4D97-AF65-F5344CB8AC3E}">
        <p14:creationId xmlns:p14="http://schemas.microsoft.com/office/powerpoint/2010/main" val="1352439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/>
          <p:cNvCxnSpPr/>
          <p:nvPr/>
        </p:nvCxnSpPr>
        <p:spPr>
          <a:xfrm>
            <a:off x="260685" y="1010653"/>
            <a:ext cx="11670631" cy="0"/>
          </a:xfrm>
          <a:prstGeom prst="line">
            <a:avLst/>
          </a:prstGeom>
          <a:ln w="76200"/>
          <a:effectLst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2" name="CuadroTexto 11"/>
          <p:cNvSpPr txBox="1"/>
          <p:nvPr/>
        </p:nvSpPr>
        <p:spPr>
          <a:xfrm>
            <a:off x="260685" y="326222"/>
            <a:ext cx="47211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BASIC JAVASCRIPT</a:t>
            </a:r>
            <a:endParaRPr lang="es-ES" sz="4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260685" y="1133764"/>
            <a:ext cx="23214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 smtClean="0">
                <a:latin typeface="Aharoni" panose="02010803020104030203" pitchFamily="2" charset="-79"/>
                <a:cs typeface="Aharoni" panose="02010803020104030203" pitchFamily="2" charset="-79"/>
              </a:rPr>
              <a:t>VARIABLES</a:t>
            </a:r>
            <a:endParaRPr lang="es-ES" sz="32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2577" y="1718539"/>
            <a:ext cx="5526846" cy="4682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023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/>
          <p:cNvCxnSpPr/>
          <p:nvPr/>
        </p:nvCxnSpPr>
        <p:spPr>
          <a:xfrm>
            <a:off x="260685" y="1010653"/>
            <a:ext cx="11670631" cy="0"/>
          </a:xfrm>
          <a:prstGeom prst="line">
            <a:avLst/>
          </a:prstGeom>
          <a:ln w="76200"/>
          <a:effectLst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2" name="CuadroTexto 11"/>
          <p:cNvSpPr txBox="1"/>
          <p:nvPr/>
        </p:nvSpPr>
        <p:spPr>
          <a:xfrm>
            <a:off x="260685" y="326222"/>
            <a:ext cx="47211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BASIC JAVASCRIPT</a:t>
            </a:r>
            <a:endParaRPr lang="es-ES" sz="4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260685" y="1133764"/>
            <a:ext cx="23214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 smtClean="0">
                <a:latin typeface="Aharoni" panose="02010803020104030203" pitchFamily="2" charset="-79"/>
                <a:cs typeface="Aharoni" panose="02010803020104030203" pitchFamily="2" charset="-79"/>
              </a:rPr>
              <a:t>VARIABLES</a:t>
            </a:r>
            <a:endParaRPr lang="es-ES" sz="32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824365" y="3169920"/>
            <a:ext cx="105432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800" dirty="0" smtClean="0">
                <a:latin typeface="Aharoni" panose="02010803020104030203" pitchFamily="2" charset="-79"/>
                <a:cs typeface="Aharoni" panose="02010803020104030203" pitchFamily="2" charset="-79"/>
              </a:rPr>
              <a:t>Store data in </a:t>
            </a:r>
            <a:r>
              <a:rPr lang="es-ES" sz="48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memory</a:t>
            </a:r>
            <a:r>
              <a:rPr lang="es-ES" sz="48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to use </a:t>
            </a:r>
            <a:r>
              <a:rPr lang="es-ES" sz="48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it</a:t>
            </a:r>
            <a:r>
              <a:rPr lang="es-ES" sz="48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48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later</a:t>
            </a:r>
            <a:endParaRPr lang="es-ES" sz="4800" dirty="0" smtClean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s-ES" sz="48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Naming</a:t>
            </a:r>
            <a:r>
              <a:rPr lang="es-ES" sz="4800" dirty="0" smtClean="0">
                <a:latin typeface="Aharoni" panose="02010803020104030203" pitchFamily="2" charset="-79"/>
                <a:cs typeface="Aharoni" panose="02010803020104030203" pitchFamily="2" charset="-79"/>
              </a:rPr>
              <a:t>…</a:t>
            </a:r>
            <a:endParaRPr lang="es-ES" sz="48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508548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/>
          <p:cNvCxnSpPr/>
          <p:nvPr/>
        </p:nvCxnSpPr>
        <p:spPr>
          <a:xfrm>
            <a:off x="260685" y="1010653"/>
            <a:ext cx="11670631" cy="0"/>
          </a:xfrm>
          <a:prstGeom prst="line">
            <a:avLst/>
          </a:prstGeom>
          <a:ln w="76200"/>
          <a:effectLst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2" name="CuadroTexto 11"/>
          <p:cNvSpPr txBox="1"/>
          <p:nvPr/>
        </p:nvSpPr>
        <p:spPr>
          <a:xfrm>
            <a:off x="260685" y="326222"/>
            <a:ext cx="47211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BASIC JAVASCRIPT</a:t>
            </a:r>
            <a:endParaRPr lang="es-ES" sz="4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260685" y="1133764"/>
            <a:ext cx="18357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 smtClean="0">
                <a:latin typeface="Aharoni" panose="02010803020104030203" pitchFamily="2" charset="-79"/>
                <a:cs typeface="Aharoni" panose="02010803020104030203" pitchFamily="2" charset="-79"/>
              </a:rPr>
              <a:t>OBJECTS</a:t>
            </a:r>
            <a:endParaRPr lang="es-ES" sz="32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8873577" y="-240523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)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6685584" y="-160638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(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5204221" y="-2747544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}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4" name="CuadroTexto 13"/>
          <p:cNvSpPr txBox="1"/>
          <p:nvPr/>
        </p:nvSpPr>
        <p:spPr>
          <a:xfrm>
            <a:off x="3981103" y="-2476206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{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1921013" y="-1943574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[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3102404" y="-167461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]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380" y="2458303"/>
            <a:ext cx="4005211" cy="1965862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1486" y="1445101"/>
            <a:ext cx="5424182" cy="4800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153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/>
          <p:cNvCxnSpPr/>
          <p:nvPr/>
        </p:nvCxnSpPr>
        <p:spPr>
          <a:xfrm>
            <a:off x="260685" y="1010653"/>
            <a:ext cx="11670631" cy="0"/>
          </a:xfrm>
          <a:prstGeom prst="line">
            <a:avLst/>
          </a:prstGeom>
          <a:ln w="76200"/>
          <a:effectLst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2" name="CuadroTexto 11"/>
          <p:cNvSpPr txBox="1"/>
          <p:nvPr/>
        </p:nvSpPr>
        <p:spPr>
          <a:xfrm>
            <a:off x="260685" y="326222"/>
            <a:ext cx="47211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BASIC JAVASCRIPT</a:t>
            </a:r>
            <a:endParaRPr lang="es-ES" sz="4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260685" y="1133764"/>
            <a:ext cx="18357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 smtClean="0">
                <a:latin typeface="Aharoni" panose="02010803020104030203" pitchFamily="2" charset="-79"/>
                <a:cs typeface="Aharoni" panose="02010803020104030203" pitchFamily="2" charset="-79"/>
              </a:rPr>
              <a:t>OBJECTS</a:t>
            </a:r>
            <a:endParaRPr lang="es-ES" sz="32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8873577" y="-240523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)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6685584" y="-160638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(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5204221" y="-2747544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}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4" name="CuadroTexto 13"/>
          <p:cNvSpPr txBox="1"/>
          <p:nvPr/>
        </p:nvSpPr>
        <p:spPr>
          <a:xfrm>
            <a:off x="3981103" y="-2476206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{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1921013" y="-1943574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[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3102404" y="-167461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]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401973" y="1950720"/>
            <a:ext cx="11251798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3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In </a:t>
            </a:r>
            <a:r>
              <a:rPr lang="es-ES" sz="3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Javascript</a:t>
            </a:r>
            <a:r>
              <a:rPr lang="es-ES" sz="3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3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all</a:t>
            </a:r>
            <a:r>
              <a:rPr lang="es-ES" sz="3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3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is</a:t>
            </a:r>
            <a:r>
              <a:rPr lang="es-ES" sz="3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3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an</a:t>
            </a:r>
            <a:r>
              <a:rPr lang="es-ES" sz="3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3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object</a:t>
            </a:r>
            <a:r>
              <a:rPr lang="es-ES" sz="3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and </a:t>
            </a:r>
            <a:r>
              <a:rPr lang="es-ES" sz="3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probably</a:t>
            </a:r>
            <a:r>
              <a:rPr lang="es-ES" sz="3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a </a:t>
            </a:r>
            <a:r>
              <a:rPr lang="es-ES" sz="3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function</a:t>
            </a:r>
            <a:r>
              <a:rPr lang="es-ES" sz="3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3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too</a:t>
            </a:r>
            <a:r>
              <a:rPr lang="es-ES" sz="3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3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Native</a:t>
            </a:r>
            <a:r>
              <a:rPr lang="es-ES" sz="3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3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objects</a:t>
            </a:r>
            <a:r>
              <a:rPr lang="es-ES" sz="3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: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3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String</a:t>
            </a:r>
            <a:r>
              <a:rPr lang="es-ES" sz="3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, </a:t>
            </a:r>
            <a:r>
              <a:rPr lang="es-ES" sz="3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Number</a:t>
            </a:r>
            <a:r>
              <a:rPr lang="es-ES" sz="3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, </a:t>
            </a:r>
            <a:r>
              <a:rPr lang="es-ES" sz="3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Boolean</a:t>
            </a:r>
            <a:r>
              <a:rPr lang="es-ES" sz="3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, </a:t>
            </a:r>
            <a:r>
              <a:rPr lang="es-ES" sz="3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Object</a:t>
            </a:r>
            <a:r>
              <a:rPr lang="es-ES" sz="3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, </a:t>
            </a:r>
            <a:r>
              <a:rPr lang="es-ES" sz="3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Array</a:t>
            </a:r>
            <a:r>
              <a:rPr lang="es-ES" sz="3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, </a:t>
            </a:r>
            <a:r>
              <a:rPr lang="es-ES" sz="3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Function</a:t>
            </a:r>
            <a:r>
              <a:rPr lang="es-ES" sz="3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, Date…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3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An</a:t>
            </a:r>
            <a:r>
              <a:rPr lang="es-ES" sz="3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3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object</a:t>
            </a:r>
            <a:r>
              <a:rPr lang="es-ES" sz="3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3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is</a:t>
            </a:r>
            <a:r>
              <a:rPr lang="es-ES" sz="3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a </a:t>
            </a:r>
            <a:r>
              <a:rPr lang="es-ES" sz="3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representation</a:t>
            </a:r>
            <a:r>
              <a:rPr lang="es-ES" sz="3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of data.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3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An</a:t>
            </a:r>
            <a:r>
              <a:rPr lang="es-ES" sz="3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3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object</a:t>
            </a:r>
            <a:r>
              <a:rPr lang="es-ES" sz="3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can </a:t>
            </a:r>
            <a:r>
              <a:rPr lang="es-ES" sz="3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have</a:t>
            </a:r>
            <a:r>
              <a:rPr lang="es-ES" sz="3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3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properties</a:t>
            </a:r>
            <a:r>
              <a:rPr lang="es-ES" sz="3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/</a:t>
            </a:r>
            <a:r>
              <a:rPr lang="es-ES" sz="3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members</a:t>
            </a:r>
            <a:r>
              <a:rPr lang="es-ES" sz="3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and</a:t>
            </a:r>
            <a:br>
              <a:rPr lang="es-ES" sz="3000" dirty="0" smtClean="0"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s-ES" sz="3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functions</a:t>
            </a:r>
            <a:r>
              <a:rPr lang="es-ES" sz="3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/</a:t>
            </a:r>
            <a:r>
              <a:rPr lang="es-ES" sz="3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methods</a:t>
            </a:r>
            <a:r>
              <a:rPr lang="es-ES" sz="3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.</a:t>
            </a:r>
            <a:endParaRPr lang="es-ES" sz="3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576036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/>
          <p:cNvCxnSpPr/>
          <p:nvPr/>
        </p:nvCxnSpPr>
        <p:spPr>
          <a:xfrm>
            <a:off x="260685" y="1010653"/>
            <a:ext cx="11670631" cy="0"/>
          </a:xfrm>
          <a:prstGeom prst="line">
            <a:avLst/>
          </a:prstGeom>
          <a:ln w="76200"/>
          <a:effectLst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6" name="CuadroTexto 5"/>
          <p:cNvSpPr txBox="1"/>
          <p:nvPr/>
        </p:nvSpPr>
        <p:spPr>
          <a:xfrm>
            <a:off x="260685" y="326222"/>
            <a:ext cx="614783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HOW BROWSERS WORK</a:t>
            </a:r>
            <a:endParaRPr lang="es-ES" sz="4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2058" name="Picture 10" descr="https://encrypted-tbn2.gstatic.com/images?q=tbn:ANd9GcTJF75OVINIALtRP18L7WC_s_3Ap_bZdgcIqQiJPQKZZsGymv0BK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0394" y="1666875"/>
            <a:ext cx="4871212" cy="3524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1919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/>
          <p:cNvCxnSpPr/>
          <p:nvPr/>
        </p:nvCxnSpPr>
        <p:spPr>
          <a:xfrm>
            <a:off x="260685" y="1010653"/>
            <a:ext cx="11670631" cy="0"/>
          </a:xfrm>
          <a:prstGeom prst="line">
            <a:avLst/>
          </a:prstGeom>
          <a:ln w="76200"/>
          <a:effectLst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2" name="CuadroTexto 11"/>
          <p:cNvSpPr txBox="1"/>
          <p:nvPr/>
        </p:nvSpPr>
        <p:spPr>
          <a:xfrm>
            <a:off x="260685" y="326222"/>
            <a:ext cx="47211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BASIC JAVASCRIPT</a:t>
            </a:r>
            <a:endParaRPr lang="es-ES" sz="4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260685" y="1133764"/>
            <a:ext cx="18357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 smtClean="0">
                <a:latin typeface="Aharoni" panose="02010803020104030203" pitchFamily="2" charset="-79"/>
                <a:cs typeface="Aharoni" panose="02010803020104030203" pitchFamily="2" charset="-79"/>
              </a:rPr>
              <a:t>OBJECTS</a:t>
            </a:r>
            <a:endParaRPr lang="es-ES" sz="32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8873577" y="-240523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)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6685584" y="-160638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(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5204221" y="-2747544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}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4" name="CuadroTexto 13"/>
          <p:cNvSpPr txBox="1"/>
          <p:nvPr/>
        </p:nvSpPr>
        <p:spPr>
          <a:xfrm>
            <a:off x="3981103" y="-2476206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{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1921013" y="-1943574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[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3102404" y="-167461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]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401973" y="1950720"/>
            <a:ext cx="3140603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3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Constructors</a:t>
            </a:r>
            <a:endParaRPr lang="es-ES" sz="3000" dirty="0" smtClean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3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Prototypes</a:t>
            </a:r>
            <a:endParaRPr lang="es-ES" sz="3000" dirty="0" smtClean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3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OOP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3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Inheritance</a:t>
            </a:r>
            <a:endParaRPr lang="es-ES" sz="3000" dirty="0" smtClean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565109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/>
          <p:cNvCxnSpPr/>
          <p:nvPr/>
        </p:nvCxnSpPr>
        <p:spPr>
          <a:xfrm>
            <a:off x="260685" y="1010653"/>
            <a:ext cx="11670631" cy="0"/>
          </a:xfrm>
          <a:prstGeom prst="line">
            <a:avLst/>
          </a:prstGeom>
          <a:ln w="76200"/>
          <a:effectLst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2" name="CuadroTexto 11"/>
          <p:cNvSpPr txBox="1"/>
          <p:nvPr/>
        </p:nvSpPr>
        <p:spPr>
          <a:xfrm>
            <a:off x="260685" y="326222"/>
            <a:ext cx="47211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BASIC JAVASCRIPT</a:t>
            </a:r>
            <a:endParaRPr lang="es-ES" sz="4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260685" y="1133764"/>
            <a:ext cx="18357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 smtClean="0">
                <a:latin typeface="Aharoni" panose="02010803020104030203" pitchFamily="2" charset="-79"/>
                <a:cs typeface="Aharoni" panose="02010803020104030203" pitchFamily="2" charset="-79"/>
              </a:rPr>
              <a:t>OBJECTS</a:t>
            </a:r>
            <a:endParaRPr lang="es-ES" sz="32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8873577" y="-240523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)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6685584" y="-160638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(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5204221" y="-2747544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}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4" name="CuadroTexto 13"/>
          <p:cNvSpPr txBox="1"/>
          <p:nvPr/>
        </p:nvSpPr>
        <p:spPr>
          <a:xfrm>
            <a:off x="3981103" y="-2476206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{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1921013" y="-1943574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[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3102404" y="-167461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]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1009490" y="2380574"/>
            <a:ext cx="9180718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8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We</a:t>
            </a:r>
            <a:r>
              <a:rPr lang="es-ES" sz="28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28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will</a:t>
            </a:r>
            <a:r>
              <a:rPr lang="es-ES" sz="28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28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revisit</a:t>
            </a:r>
            <a:r>
              <a:rPr lang="es-ES" sz="28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28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objects</a:t>
            </a:r>
            <a:r>
              <a:rPr lang="es-ES" sz="28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28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section</a:t>
            </a:r>
            <a:r>
              <a:rPr lang="es-ES" sz="28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28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during</a:t>
            </a:r>
            <a:r>
              <a:rPr lang="es-ES" sz="28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28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all</a:t>
            </a:r>
            <a:r>
              <a:rPr lang="es-ES" sz="28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28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the</a:t>
            </a:r>
            <a:r>
              <a:rPr lang="es-ES" sz="28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28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course</a:t>
            </a:r>
            <a:endParaRPr lang="es-ES" sz="2800" dirty="0" smtClean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8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We</a:t>
            </a:r>
            <a:r>
              <a:rPr lang="es-ES" sz="28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28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will</a:t>
            </a:r>
            <a:r>
              <a:rPr lang="es-ES" sz="28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28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learn</a:t>
            </a:r>
            <a:r>
              <a:rPr lang="es-ES" sz="28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28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what</a:t>
            </a:r>
            <a:r>
              <a:rPr lang="es-ES" sz="28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28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is</a:t>
            </a:r>
            <a:r>
              <a:rPr lang="es-ES" sz="28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and </a:t>
            </a:r>
            <a:r>
              <a:rPr lang="es-ES" sz="28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how</a:t>
            </a:r>
            <a:r>
              <a:rPr lang="es-ES" sz="28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to use OOP </a:t>
            </a:r>
            <a:br>
              <a:rPr lang="es-ES" sz="2800" dirty="0" smtClean="0"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s-ES" sz="2800" dirty="0" smtClean="0">
                <a:latin typeface="Aharoni" panose="02010803020104030203" pitchFamily="2" charset="-79"/>
                <a:cs typeface="Aharoni" panose="02010803020104030203" pitchFamily="2" charset="-79"/>
              </a:rPr>
              <a:t>(</a:t>
            </a:r>
            <a:r>
              <a:rPr lang="es-ES" sz="28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Object</a:t>
            </a:r>
            <a:r>
              <a:rPr lang="es-ES" sz="28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28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Oriented</a:t>
            </a:r>
            <a:r>
              <a:rPr lang="es-ES" sz="28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28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Paradigm</a:t>
            </a:r>
            <a:r>
              <a:rPr lang="es-ES" sz="2800" dirty="0" smtClean="0">
                <a:latin typeface="Aharoni" panose="02010803020104030203" pitchFamily="2" charset="-79"/>
                <a:cs typeface="Aharoni" panose="02010803020104030203" pitchFamily="2" charset="-79"/>
              </a:rPr>
              <a:t>).</a:t>
            </a:r>
          </a:p>
          <a:p>
            <a:pPr>
              <a:lnSpc>
                <a:spcPct val="150000"/>
              </a:lnSpc>
            </a:pPr>
            <a:r>
              <a:rPr lang="es-ES" sz="28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endParaRPr lang="es-ES" sz="28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107268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/>
          <p:cNvCxnSpPr/>
          <p:nvPr/>
        </p:nvCxnSpPr>
        <p:spPr>
          <a:xfrm>
            <a:off x="260685" y="1010653"/>
            <a:ext cx="11670631" cy="0"/>
          </a:xfrm>
          <a:prstGeom prst="line">
            <a:avLst/>
          </a:prstGeom>
          <a:ln w="76200"/>
          <a:effectLst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2" name="CuadroTexto 11"/>
          <p:cNvSpPr txBox="1"/>
          <p:nvPr/>
        </p:nvSpPr>
        <p:spPr>
          <a:xfrm>
            <a:off x="260685" y="326222"/>
            <a:ext cx="47211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BASIC JAVASCRIPT</a:t>
            </a:r>
            <a:endParaRPr lang="es-ES" sz="4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260685" y="1133764"/>
            <a:ext cx="24737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 smtClean="0">
                <a:latin typeface="Aharoni" panose="02010803020104030203" pitchFamily="2" charset="-79"/>
                <a:cs typeface="Aharoni" panose="02010803020104030203" pitchFamily="2" charset="-79"/>
              </a:rPr>
              <a:t>FUNCTIONS</a:t>
            </a:r>
            <a:endParaRPr lang="es-ES" sz="32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3260128" y="2028617"/>
            <a:ext cx="5671745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I DRINK WATER</a:t>
            </a:r>
          </a:p>
          <a:p>
            <a:r>
              <a:rPr lang="es-ES" sz="4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I RUN    KM</a:t>
            </a:r>
          </a:p>
          <a:p>
            <a:r>
              <a:rPr lang="es-ES" sz="4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I PLAY FOOTBALL</a:t>
            </a:r>
          </a:p>
          <a:p>
            <a:r>
              <a:rPr lang="es-ES" sz="4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I STUDY JAVASCRIPT</a:t>
            </a:r>
            <a:endParaRPr lang="es-ES" sz="4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4941209" y="2514937"/>
            <a:ext cx="50366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6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5</a:t>
            </a:r>
            <a:endParaRPr lang="es-ES" sz="6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099386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/>
          <p:cNvCxnSpPr/>
          <p:nvPr/>
        </p:nvCxnSpPr>
        <p:spPr>
          <a:xfrm>
            <a:off x="260685" y="1010653"/>
            <a:ext cx="11670631" cy="0"/>
          </a:xfrm>
          <a:prstGeom prst="line">
            <a:avLst/>
          </a:prstGeom>
          <a:ln w="76200"/>
          <a:effectLst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2" name="CuadroTexto 11"/>
          <p:cNvSpPr txBox="1"/>
          <p:nvPr/>
        </p:nvSpPr>
        <p:spPr>
          <a:xfrm>
            <a:off x="260685" y="326222"/>
            <a:ext cx="47211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BASIC JAVASCRIPT</a:t>
            </a:r>
            <a:endParaRPr lang="es-ES" sz="4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260685" y="1133764"/>
            <a:ext cx="24737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 smtClean="0">
                <a:latin typeface="Aharoni" panose="02010803020104030203" pitchFamily="2" charset="-79"/>
                <a:cs typeface="Aharoni" panose="02010803020104030203" pitchFamily="2" charset="-79"/>
              </a:rPr>
              <a:t>FUNCTIONS</a:t>
            </a:r>
            <a:endParaRPr lang="es-ES" sz="32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grpSp>
        <p:nvGrpSpPr>
          <p:cNvPr id="6" name="Grupo 5"/>
          <p:cNvGrpSpPr/>
          <p:nvPr/>
        </p:nvGrpSpPr>
        <p:grpSpPr>
          <a:xfrm>
            <a:off x="2158063" y="2130217"/>
            <a:ext cx="8230138" cy="2800767"/>
            <a:chOff x="3260128" y="2028617"/>
            <a:chExt cx="8230138" cy="2800767"/>
          </a:xfrm>
        </p:grpSpPr>
        <p:sp>
          <p:nvSpPr>
            <p:cNvPr id="2" name="CuadroTexto 1"/>
            <p:cNvSpPr txBox="1"/>
            <p:nvPr/>
          </p:nvSpPr>
          <p:spPr>
            <a:xfrm>
              <a:off x="3260128" y="2028617"/>
              <a:ext cx="8230138" cy="28007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4400" dirty="0" smtClean="0">
                  <a:latin typeface="Aharoni" panose="02010803020104030203" pitchFamily="2" charset="-79"/>
                  <a:cs typeface="Aharoni" panose="02010803020104030203" pitchFamily="2" charset="-79"/>
                </a:rPr>
                <a:t>TEACHER DRINKS WATER</a:t>
              </a:r>
            </a:p>
            <a:p>
              <a:r>
                <a:rPr lang="es-ES" sz="4400" dirty="0" smtClean="0">
                  <a:latin typeface="Aharoni" panose="02010803020104030203" pitchFamily="2" charset="-79"/>
                  <a:cs typeface="Aharoni" panose="02010803020104030203" pitchFamily="2" charset="-79"/>
                </a:rPr>
                <a:t>TEACHER RUNS    KM</a:t>
              </a:r>
            </a:p>
            <a:p>
              <a:r>
                <a:rPr lang="es-ES" sz="4400" dirty="0" smtClean="0">
                  <a:latin typeface="Aharoni" panose="02010803020104030203" pitchFamily="2" charset="-79"/>
                  <a:cs typeface="Aharoni" panose="02010803020104030203" pitchFamily="2" charset="-79"/>
                </a:rPr>
                <a:t>TEACHER PLAYS FOOTBALL</a:t>
              </a:r>
            </a:p>
            <a:p>
              <a:r>
                <a:rPr lang="es-ES" sz="4400" dirty="0" smtClean="0">
                  <a:latin typeface="Aharoni" panose="02010803020104030203" pitchFamily="2" charset="-79"/>
                  <a:cs typeface="Aharoni" panose="02010803020104030203" pitchFamily="2" charset="-79"/>
                </a:rPr>
                <a:t>TEACHER STUDIES JAVASCRIPT</a:t>
              </a:r>
              <a:endParaRPr lang="es-ES" sz="4400" dirty="0"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4" name="CuadroTexto 3"/>
            <p:cNvSpPr txBox="1"/>
            <p:nvPr/>
          </p:nvSpPr>
          <p:spPr>
            <a:xfrm>
              <a:off x="7359289" y="2514937"/>
              <a:ext cx="503664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6000" dirty="0" smtClean="0">
                  <a:latin typeface="Aharoni" panose="02010803020104030203" pitchFamily="2" charset="-79"/>
                  <a:cs typeface="Aharoni" panose="02010803020104030203" pitchFamily="2" charset="-79"/>
                </a:rPr>
                <a:t>5</a:t>
              </a:r>
              <a:endParaRPr lang="es-ES" sz="6000" dirty="0"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84905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/>
          <p:cNvCxnSpPr/>
          <p:nvPr/>
        </p:nvCxnSpPr>
        <p:spPr>
          <a:xfrm>
            <a:off x="260685" y="1010653"/>
            <a:ext cx="11670631" cy="0"/>
          </a:xfrm>
          <a:prstGeom prst="line">
            <a:avLst/>
          </a:prstGeom>
          <a:ln w="76200"/>
          <a:effectLst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2" name="CuadroTexto 11"/>
          <p:cNvSpPr txBox="1"/>
          <p:nvPr/>
        </p:nvSpPr>
        <p:spPr>
          <a:xfrm>
            <a:off x="260685" y="326222"/>
            <a:ext cx="47211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BASIC JAVASCRIPT</a:t>
            </a:r>
            <a:endParaRPr lang="es-ES" sz="4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260685" y="1133764"/>
            <a:ext cx="24737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 smtClean="0">
                <a:latin typeface="Aharoni" panose="02010803020104030203" pitchFamily="2" charset="-79"/>
                <a:cs typeface="Aharoni" panose="02010803020104030203" pitchFamily="2" charset="-79"/>
              </a:rPr>
              <a:t>FUNCTIONS</a:t>
            </a:r>
            <a:endParaRPr lang="es-ES" sz="32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grpSp>
        <p:nvGrpSpPr>
          <p:cNvPr id="6" name="Grupo 5"/>
          <p:cNvGrpSpPr/>
          <p:nvPr/>
        </p:nvGrpSpPr>
        <p:grpSpPr>
          <a:xfrm>
            <a:off x="2158063" y="2130217"/>
            <a:ext cx="8776762" cy="2800767"/>
            <a:chOff x="3260128" y="2028617"/>
            <a:chExt cx="8776762" cy="2800767"/>
          </a:xfrm>
        </p:grpSpPr>
        <p:sp>
          <p:nvSpPr>
            <p:cNvPr id="2" name="CuadroTexto 1"/>
            <p:cNvSpPr txBox="1"/>
            <p:nvPr/>
          </p:nvSpPr>
          <p:spPr>
            <a:xfrm>
              <a:off x="3260128" y="2028617"/>
              <a:ext cx="8776762" cy="28007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4400" dirty="0" smtClean="0">
                  <a:latin typeface="Aharoni" panose="02010803020104030203" pitchFamily="2" charset="-79"/>
                  <a:cs typeface="Aharoni" panose="02010803020104030203" pitchFamily="2" charset="-79"/>
                </a:rPr>
                <a:t>TEACHER DRINKS  ‘WATER’</a:t>
              </a:r>
            </a:p>
            <a:p>
              <a:r>
                <a:rPr lang="es-ES" sz="4400" dirty="0" smtClean="0">
                  <a:latin typeface="Aharoni" panose="02010803020104030203" pitchFamily="2" charset="-79"/>
                  <a:cs typeface="Aharoni" panose="02010803020104030203" pitchFamily="2" charset="-79"/>
                </a:rPr>
                <a:t>TEACHER RUNS    </a:t>
              </a:r>
            </a:p>
            <a:p>
              <a:r>
                <a:rPr lang="es-ES" sz="4400" dirty="0" smtClean="0">
                  <a:latin typeface="Aharoni" panose="02010803020104030203" pitchFamily="2" charset="-79"/>
                  <a:cs typeface="Aharoni" panose="02010803020104030203" pitchFamily="2" charset="-79"/>
                </a:rPr>
                <a:t>TEACHER PLAYS  ‘FOOTBALL’</a:t>
              </a:r>
            </a:p>
            <a:p>
              <a:r>
                <a:rPr lang="es-ES" sz="4400" dirty="0" smtClean="0">
                  <a:latin typeface="Aharoni" panose="02010803020104030203" pitchFamily="2" charset="-79"/>
                  <a:cs typeface="Aharoni" panose="02010803020104030203" pitchFamily="2" charset="-79"/>
                </a:rPr>
                <a:t>TEACHER STUDIES  ‘JAVASCRIPT’</a:t>
              </a:r>
              <a:endParaRPr lang="es-ES" sz="4400" dirty="0"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4" name="CuadroTexto 3"/>
            <p:cNvSpPr txBox="1"/>
            <p:nvPr/>
          </p:nvSpPr>
          <p:spPr>
            <a:xfrm>
              <a:off x="7501529" y="2535257"/>
              <a:ext cx="503664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6000" dirty="0" smtClean="0">
                  <a:latin typeface="Aharoni" panose="02010803020104030203" pitchFamily="2" charset="-79"/>
                  <a:cs typeface="Aharoni" panose="02010803020104030203" pitchFamily="2" charset="-79"/>
                </a:rPr>
                <a:t>5</a:t>
              </a:r>
              <a:endParaRPr lang="es-ES" sz="6000" dirty="0"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  <p:sp>
        <p:nvSpPr>
          <p:cNvPr id="7" name="CuadroTexto 6"/>
          <p:cNvSpPr txBox="1"/>
          <p:nvPr/>
        </p:nvSpPr>
        <p:spPr>
          <a:xfrm>
            <a:off x="6194074" y="2683023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(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8046720" y="-1828800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)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6710110" y="1983127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(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9255760" y="2003447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)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6211515" y="-1652724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(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4" name="CuadroTexto 13"/>
          <p:cNvSpPr txBox="1"/>
          <p:nvPr/>
        </p:nvSpPr>
        <p:spPr>
          <a:xfrm>
            <a:off x="6714446" y="2685318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)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5" name="CuadroTexto 14"/>
          <p:cNvSpPr txBox="1"/>
          <p:nvPr/>
        </p:nvSpPr>
        <p:spPr>
          <a:xfrm>
            <a:off x="6329055" y="3325018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(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6" name="CuadroTexto 15"/>
          <p:cNvSpPr txBox="1"/>
          <p:nvPr/>
        </p:nvSpPr>
        <p:spPr>
          <a:xfrm>
            <a:off x="9697731" y="331251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)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7" name="CuadroTexto 16"/>
          <p:cNvSpPr txBox="1"/>
          <p:nvPr/>
        </p:nvSpPr>
        <p:spPr>
          <a:xfrm>
            <a:off x="6816046" y="3996871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(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8" name="CuadroTexto 17"/>
          <p:cNvSpPr txBox="1"/>
          <p:nvPr/>
        </p:nvSpPr>
        <p:spPr>
          <a:xfrm>
            <a:off x="10682383" y="3996871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)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841081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/>
          <p:cNvCxnSpPr/>
          <p:nvPr/>
        </p:nvCxnSpPr>
        <p:spPr>
          <a:xfrm>
            <a:off x="260685" y="1010653"/>
            <a:ext cx="11670631" cy="0"/>
          </a:xfrm>
          <a:prstGeom prst="line">
            <a:avLst/>
          </a:prstGeom>
          <a:ln w="76200"/>
          <a:effectLst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2" name="CuadroTexto 11"/>
          <p:cNvSpPr txBox="1"/>
          <p:nvPr/>
        </p:nvSpPr>
        <p:spPr>
          <a:xfrm>
            <a:off x="260685" y="326222"/>
            <a:ext cx="47211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BASIC JAVASCRIPT</a:t>
            </a:r>
            <a:endParaRPr lang="es-ES" sz="4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260685" y="1133764"/>
            <a:ext cx="24737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 smtClean="0">
                <a:latin typeface="Aharoni" panose="02010803020104030203" pitchFamily="2" charset="-79"/>
                <a:cs typeface="Aharoni" panose="02010803020104030203" pitchFamily="2" charset="-79"/>
              </a:rPr>
              <a:t>FUNCTIONS</a:t>
            </a:r>
            <a:endParaRPr lang="es-ES" sz="32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grpSp>
        <p:nvGrpSpPr>
          <p:cNvPr id="6" name="Grupo 5"/>
          <p:cNvGrpSpPr/>
          <p:nvPr/>
        </p:nvGrpSpPr>
        <p:grpSpPr>
          <a:xfrm>
            <a:off x="2158063" y="2130217"/>
            <a:ext cx="8746305" cy="2800767"/>
            <a:chOff x="3260128" y="2028617"/>
            <a:chExt cx="8746305" cy="2800767"/>
          </a:xfrm>
        </p:grpSpPr>
        <p:sp>
          <p:nvSpPr>
            <p:cNvPr id="2" name="CuadroTexto 1"/>
            <p:cNvSpPr txBox="1"/>
            <p:nvPr/>
          </p:nvSpPr>
          <p:spPr>
            <a:xfrm>
              <a:off x="3260128" y="2028617"/>
              <a:ext cx="8746305" cy="28007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4400" dirty="0" smtClean="0">
                  <a:latin typeface="Aharoni" panose="02010803020104030203" pitchFamily="2" charset="-79"/>
                  <a:cs typeface="Aharoni" panose="02010803020104030203" pitchFamily="2" charset="-79"/>
                </a:rPr>
                <a:t>TEACHER.DRINKS  ‘WATER’</a:t>
              </a:r>
            </a:p>
            <a:p>
              <a:r>
                <a:rPr lang="es-ES" sz="4400" dirty="0" smtClean="0">
                  <a:latin typeface="Aharoni" panose="02010803020104030203" pitchFamily="2" charset="-79"/>
                  <a:cs typeface="Aharoni" panose="02010803020104030203" pitchFamily="2" charset="-79"/>
                </a:rPr>
                <a:t>TEACHER.RUNS    </a:t>
              </a:r>
            </a:p>
            <a:p>
              <a:r>
                <a:rPr lang="es-ES" sz="4400" dirty="0" smtClean="0">
                  <a:latin typeface="Aharoni" panose="02010803020104030203" pitchFamily="2" charset="-79"/>
                  <a:cs typeface="Aharoni" panose="02010803020104030203" pitchFamily="2" charset="-79"/>
                </a:rPr>
                <a:t>TEACHER.PLAYS  ‘FOOTBALL’</a:t>
              </a:r>
            </a:p>
            <a:p>
              <a:r>
                <a:rPr lang="es-ES" sz="4400" dirty="0" smtClean="0">
                  <a:latin typeface="Aharoni" panose="02010803020104030203" pitchFamily="2" charset="-79"/>
                  <a:cs typeface="Aharoni" panose="02010803020104030203" pitchFamily="2" charset="-79"/>
                </a:rPr>
                <a:t>TEACHER.STUDIES  ‘JAVASCRIPT’</a:t>
              </a:r>
              <a:endParaRPr lang="es-ES" sz="4400" dirty="0"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4" name="CuadroTexto 3"/>
            <p:cNvSpPr txBox="1"/>
            <p:nvPr/>
          </p:nvSpPr>
          <p:spPr>
            <a:xfrm>
              <a:off x="7460889" y="2535257"/>
              <a:ext cx="503664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6000" dirty="0" smtClean="0">
                  <a:latin typeface="Aharoni" panose="02010803020104030203" pitchFamily="2" charset="-79"/>
                  <a:cs typeface="Aharoni" panose="02010803020104030203" pitchFamily="2" charset="-79"/>
                </a:rPr>
                <a:t>5</a:t>
              </a:r>
              <a:endParaRPr lang="es-ES" sz="6000" dirty="0"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  <p:sp>
        <p:nvSpPr>
          <p:cNvPr id="7" name="CuadroTexto 6"/>
          <p:cNvSpPr txBox="1"/>
          <p:nvPr/>
        </p:nvSpPr>
        <p:spPr>
          <a:xfrm>
            <a:off x="6153434" y="2683023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(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8046720" y="-1828800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)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6710110" y="2003447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(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9215120" y="2003447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)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6211515" y="-1652724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(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4" name="CuadroTexto 13"/>
          <p:cNvSpPr txBox="1"/>
          <p:nvPr/>
        </p:nvSpPr>
        <p:spPr>
          <a:xfrm>
            <a:off x="6714446" y="2685318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)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5" name="CuadroTexto 14"/>
          <p:cNvSpPr txBox="1"/>
          <p:nvPr/>
        </p:nvSpPr>
        <p:spPr>
          <a:xfrm>
            <a:off x="6308735" y="3325018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(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6" name="CuadroTexto 15"/>
          <p:cNvSpPr txBox="1"/>
          <p:nvPr/>
        </p:nvSpPr>
        <p:spPr>
          <a:xfrm>
            <a:off x="9657091" y="331251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)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7" name="CuadroTexto 16"/>
          <p:cNvSpPr txBox="1"/>
          <p:nvPr/>
        </p:nvSpPr>
        <p:spPr>
          <a:xfrm>
            <a:off x="6755086" y="3996871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(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8" name="CuadroTexto 17"/>
          <p:cNvSpPr txBox="1"/>
          <p:nvPr/>
        </p:nvSpPr>
        <p:spPr>
          <a:xfrm>
            <a:off x="10621423" y="3996871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)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52931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/>
          <p:cNvCxnSpPr/>
          <p:nvPr/>
        </p:nvCxnSpPr>
        <p:spPr>
          <a:xfrm>
            <a:off x="260685" y="1010653"/>
            <a:ext cx="11670631" cy="0"/>
          </a:xfrm>
          <a:prstGeom prst="line">
            <a:avLst/>
          </a:prstGeom>
          <a:ln w="76200"/>
          <a:effectLst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2" name="CuadroTexto 11"/>
          <p:cNvSpPr txBox="1"/>
          <p:nvPr/>
        </p:nvSpPr>
        <p:spPr>
          <a:xfrm>
            <a:off x="260685" y="326222"/>
            <a:ext cx="47211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BASIC JAVASCRIPT</a:t>
            </a:r>
            <a:endParaRPr lang="es-ES" sz="4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260685" y="1133764"/>
            <a:ext cx="24737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 smtClean="0">
                <a:latin typeface="Aharoni" panose="02010803020104030203" pitchFamily="2" charset="-79"/>
                <a:cs typeface="Aharoni" panose="02010803020104030203" pitchFamily="2" charset="-79"/>
              </a:rPr>
              <a:t>FUNCTIONS</a:t>
            </a:r>
            <a:endParaRPr lang="es-ES" sz="32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8046720" y="-1828800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)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grpSp>
        <p:nvGrpSpPr>
          <p:cNvPr id="9" name="Grupo 8"/>
          <p:cNvGrpSpPr/>
          <p:nvPr/>
        </p:nvGrpSpPr>
        <p:grpSpPr>
          <a:xfrm>
            <a:off x="3151672" y="1611840"/>
            <a:ext cx="5888657" cy="773101"/>
            <a:chOff x="2158063" y="2003447"/>
            <a:chExt cx="5888657" cy="773101"/>
          </a:xfrm>
        </p:grpSpPr>
        <p:sp>
          <p:nvSpPr>
            <p:cNvPr id="2" name="CuadroTexto 1"/>
            <p:cNvSpPr txBox="1"/>
            <p:nvPr/>
          </p:nvSpPr>
          <p:spPr>
            <a:xfrm>
              <a:off x="2158063" y="2130217"/>
              <a:ext cx="574067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3600" dirty="0" smtClean="0">
                  <a:solidFill>
                    <a:schemeClr val="bg1">
                      <a:lumMod val="65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TEACHER.DRINK  ‘WATER’</a:t>
              </a:r>
              <a:endParaRPr lang="es-ES" sz="3600" dirty="0">
                <a:solidFill>
                  <a:schemeClr val="bg1">
                    <a:lumMod val="6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0" name="CuadroTexto 9"/>
            <p:cNvSpPr txBox="1"/>
            <p:nvPr/>
          </p:nvSpPr>
          <p:spPr>
            <a:xfrm>
              <a:off x="5631807" y="2003447"/>
              <a:ext cx="356188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4400" dirty="0" smtClean="0">
                  <a:solidFill>
                    <a:schemeClr val="bg1">
                      <a:lumMod val="65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(</a:t>
              </a:r>
              <a:endParaRPr lang="es-ES" sz="4400" dirty="0">
                <a:solidFill>
                  <a:schemeClr val="bg1">
                    <a:lumMod val="6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1" name="CuadroTexto 10"/>
            <p:cNvSpPr txBox="1"/>
            <p:nvPr/>
          </p:nvSpPr>
          <p:spPr>
            <a:xfrm>
              <a:off x="7690532" y="2003447"/>
              <a:ext cx="356188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4400" dirty="0" smtClean="0">
                  <a:solidFill>
                    <a:schemeClr val="bg1">
                      <a:lumMod val="65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)</a:t>
              </a:r>
              <a:endParaRPr lang="es-ES" sz="4400" dirty="0">
                <a:solidFill>
                  <a:schemeClr val="bg1">
                    <a:lumMod val="6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  <p:sp>
        <p:nvSpPr>
          <p:cNvPr id="13" name="CuadroTexto 12"/>
          <p:cNvSpPr txBox="1"/>
          <p:nvPr/>
        </p:nvSpPr>
        <p:spPr>
          <a:xfrm>
            <a:off x="6211515" y="-1652724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(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21" name="Imagen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3469" y="2606828"/>
            <a:ext cx="5985063" cy="3793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901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/>
          <p:cNvCxnSpPr/>
          <p:nvPr/>
        </p:nvCxnSpPr>
        <p:spPr>
          <a:xfrm>
            <a:off x="260685" y="1010653"/>
            <a:ext cx="11670631" cy="0"/>
          </a:xfrm>
          <a:prstGeom prst="line">
            <a:avLst/>
          </a:prstGeom>
          <a:ln w="76200"/>
          <a:effectLst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2" name="CuadroTexto 11"/>
          <p:cNvSpPr txBox="1"/>
          <p:nvPr/>
        </p:nvSpPr>
        <p:spPr>
          <a:xfrm>
            <a:off x="260685" y="326222"/>
            <a:ext cx="47211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BASIC JAVASCRIPT</a:t>
            </a:r>
            <a:endParaRPr lang="es-ES" sz="4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260685" y="1133764"/>
            <a:ext cx="24737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 smtClean="0">
                <a:latin typeface="Aharoni" panose="02010803020104030203" pitchFamily="2" charset="-79"/>
                <a:cs typeface="Aharoni" panose="02010803020104030203" pitchFamily="2" charset="-79"/>
              </a:rPr>
              <a:t>FUNCTIONS</a:t>
            </a:r>
            <a:endParaRPr lang="es-ES" sz="32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8046720" y="-1828800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)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grpSp>
        <p:nvGrpSpPr>
          <p:cNvPr id="9" name="Grupo 8"/>
          <p:cNvGrpSpPr/>
          <p:nvPr/>
        </p:nvGrpSpPr>
        <p:grpSpPr>
          <a:xfrm>
            <a:off x="3151672" y="1611840"/>
            <a:ext cx="5888657" cy="773101"/>
            <a:chOff x="2158063" y="2003447"/>
            <a:chExt cx="5888657" cy="773101"/>
          </a:xfrm>
        </p:grpSpPr>
        <p:sp>
          <p:nvSpPr>
            <p:cNvPr id="2" name="CuadroTexto 1"/>
            <p:cNvSpPr txBox="1"/>
            <p:nvPr/>
          </p:nvSpPr>
          <p:spPr>
            <a:xfrm>
              <a:off x="2158063" y="2130217"/>
              <a:ext cx="574067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3600" dirty="0" smtClean="0">
                  <a:solidFill>
                    <a:schemeClr val="bg1">
                      <a:lumMod val="65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TEACHER.DRINK  ‘WATER’</a:t>
              </a:r>
              <a:endParaRPr lang="es-ES" sz="3600" dirty="0">
                <a:solidFill>
                  <a:schemeClr val="bg1">
                    <a:lumMod val="6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0" name="CuadroTexto 9"/>
            <p:cNvSpPr txBox="1"/>
            <p:nvPr/>
          </p:nvSpPr>
          <p:spPr>
            <a:xfrm>
              <a:off x="5631807" y="2003447"/>
              <a:ext cx="356188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4400" dirty="0" smtClean="0">
                  <a:solidFill>
                    <a:schemeClr val="bg1">
                      <a:lumMod val="65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(</a:t>
              </a:r>
              <a:endParaRPr lang="es-ES" sz="4400" dirty="0">
                <a:solidFill>
                  <a:schemeClr val="bg1">
                    <a:lumMod val="6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1" name="CuadroTexto 10"/>
            <p:cNvSpPr txBox="1"/>
            <p:nvPr/>
          </p:nvSpPr>
          <p:spPr>
            <a:xfrm>
              <a:off x="7690532" y="2003447"/>
              <a:ext cx="356188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4400" dirty="0" smtClean="0">
                  <a:solidFill>
                    <a:schemeClr val="bg1">
                      <a:lumMod val="65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)</a:t>
              </a:r>
              <a:endParaRPr lang="es-ES" sz="4400" dirty="0">
                <a:solidFill>
                  <a:schemeClr val="bg1">
                    <a:lumMod val="6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  <p:sp>
        <p:nvSpPr>
          <p:cNvPr id="13" name="CuadroTexto 12"/>
          <p:cNvSpPr txBox="1"/>
          <p:nvPr/>
        </p:nvSpPr>
        <p:spPr>
          <a:xfrm>
            <a:off x="6211515" y="-1652724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(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599" y="2813764"/>
            <a:ext cx="10108802" cy="1230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35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/>
          <p:cNvCxnSpPr/>
          <p:nvPr/>
        </p:nvCxnSpPr>
        <p:spPr>
          <a:xfrm>
            <a:off x="260685" y="1010653"/>
            <a:ext cx="11670631" cy="0"/>
          </a:xfrm>
          <a:prstGeom prst="line">
            <a:avLst/>
          </a:prstGeom>
          <a:ln w="76200"/>
          <a:effectLst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2" name="CuadroTexto 11"/>
          <p:cNvSpPr txBox="1"/>
          <p:nvPr/>
        </p:nvSpPr>
        <p:spPr>
          <a:xfrm>
            <a:off x="260685" y="326222"/>
            <a:ext cx="47211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BASIC JAVASCRIPT</a:t>
            </a:r>
            <a:endParaRPr lang="es-ES" sz="4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260685" y="1133764"/>
            <a:ext cx="24737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 smtClean="0">
                <a:latin typeface="Aharoni" panose="02010803020104030203" pitchFamily="2" charset="-79"/>
                <a:cs typeface="Aharoni" panose="02010803020104030203" pitchFamily="2" charset="-79"/>
              </a:rPr>
              <a:t>FUNCTIONS</a:t>
            </a:r>
            <a:endParaRPr lang="es-ES" sz="32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8046720" y="-1828800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)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grpSp>
        <p:nvGrpSpPr>
          <p:cNvPr id="9" name="Grupo 8"/>
          <p:cNvGrpSpPr/>
          <p:nvPr/>
        </p:nvGrpSpPr>
        <p:grpSpPr>
          <a:xfrm>
            <a:off x="3151672" y="1611840"/>
            <a:ext cx="5888657" cy="773101"/>
            <a:chOff x="2158063" y="2003447"/>
            <a:chExt cx="5888657" cy="773101"/>
          </a:xfrm>
        </p:grpSpPr>
        <p:sp>
          <p:nvSpPr>
            <p:cNvPr id="2" name="CuadroTexto 1"/>
            <p:cNvSpPr txBox="1"/>
            <p:nvPr/>
          </p:nvSpPr>
          <p:spPr>
            <a:xfrm>
              <a:off x="2158063" y="2130217"/>
              <a:ext cx="574067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3600" dirty="0" smtClean="0">
                  <a:solidFill>
                    <a:schemeClr val="bg1">
                      <a:lumMod val="65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TEACHER.DRINK  ‘WATER’</a:t>
              </a:r>
              <a:endParaRPr lang="es-ES" sz="3600" dirty="0">
                <a:solidFill>
                  <a:schemeClr val="bg1">
                    <a:lumMod val="6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0" name="CuadroTexto 9"/>
            <p:cNvSpPr txBox="1"/>
            <p:nvPr/>
          </p:nvSpPr>
          <p:spPr>
            <a:xfrm>
              <a:off x="5631807" y="2003447"/>
              <a:ext cx="356188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4400" dirty="0" smtClean="0">
                  <a:solidFill>
                    <a:schemeClr val="bg1">
                      <a:lumMod val="65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(</a:t>
              </a:r>
              <a:endParaRPr lang="es-ES" sz="4400" dirty="0">
                <a:solidFill>
                  <a:schemeClr val="bg1">
                    <a:lumMod val="6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1" name="CuadroTexto 10"/>
            <p:cNvSpPr txBox="1"/>
            <p:nvPr/>
          </p:nvSpPr>
          <p:spPr>
            <a:xfrm>
              <a:off x="7690532" y="2003447"/>
              <a:ext cx="356188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4400" dirty="0" smtClean="0">
                  <a:solidFill>
                    <a:schemeClr val="bg1">
                      <a:lumMod val="65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)</a:t>
              </a:r>
              <a:endParaRPr lang="es-ES" sz="4400" dirty="0">
                <a:solidFill>
                  <a:schemeClr val="bg1">
                    <a:lumMod val="6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  <p:sp>
        <p:nvSpPr>
          <p:cNvPr id="13" name="CuadroTexto 12"/>
          <p:cNvSpPr txBox="1"/>
          <p:nvPr/>
        </p:nvSpPr>
        <p:spPr>
          <a:xfrm>
            <a:off x="6211515" y="-1652724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(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7203" y="2597534"/>
            <a:ext cx="9977595" cy="1662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871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/>
          <p:cNvCxnSpPr/>
          <p:nvPr/>
        </p:nvCxnSpPr>
        <p:spPr>
          <a:xfrm>
            <a:off x="260685" y="1010653"/>
            <a:ext cx="11670631" cy="0"/>
          </a:xfrm>
          <a:prstGeom prst="line">
            <a:avLst/>
          </a:prstGeom>
          <a:ln w="76200"/>
          <a:effectLst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2" name="CuadroTexto 11"/>
          <p:cNvSpPr txBox="1"/>
          <p:nvPr/>
        </p:nvSpPr>
        <p:spPr>
          <a:xfrm>
            <a:off x="260685" y="326222"/>
            <a:ext cx="47211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BASIC JAVASCRIPT</a:t>
            </a:r>
            <a:endParaRPr lang="es-ES" sz="4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260685" y="1133764"/>
            <a:ext cx="24737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 smtClean="0">
                <a:latin typeface="Aharoni" panose="02010803020104030203" pitchFamily="2" charset="-79"/>
                <a:cs typeface="Aharoni" panose="02010803020104030203" pitchFamily="2" charset="-79"/>
              </a:rPr>
              <a:t>FUNCTIONS</a:t>
            </a:r>
            <a:endParaRPr lang="es-ES" sz="32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8046720" y="-1828800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)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grpSp>
        <p:nvGrpSpPr>
          <p:cNvPr id="9" name="Grupo 8"/>
          <p:cNvGrpSpPr/>
          <p:nvPr/>
        </p:nvGrpSpPr>
        <p:grpSpPr>
          <a:xfrm>
            <a:off x="3151672" y="1611840"/>
            <a:ext cx="5888657" cy="773101"/>
            <a:chOff x="2158063" y="2003447"/>
            <a:chExt cx="5888657" cy="773101"/>
          </a:xfrm>
        </p:grpSpPr>
        <p:sp>
          <p:nvSpPr>
            <p:cNvPr id="2" name="CuadroTexto 1"/>
            <p:cNvSpPr txBox="1"/>
            <p:nvPr/>
          </p:nvSpPr>
          <p:spPr>
            <a:xfrm>
              <a:off x="2158063" y="2130217"/>
              <a:ext cx="574067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3600" dirty="0" smtClean="0">
                  <a:solidFill>
                    <a:schemeClr val="bg1">
                      <a:lumMod val="65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TEACHER.DRINK  ‘WATER’</a:t>
              </a:r>
              <a:endParaRPr lang="es-ES" sz="3600" dirty="0">
                <a:solidFill>
                  <a:schemeClr val="bg1">
                    <a:lumMod val="6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0" name="CuadroTexto 9"/>
            <p:cNvSpPr txBox="1"/>
            <p:nvPr/>
          </p:nvSpPr>
          <p:spPr>
            <a:xfrm>
              <a:off x="5631807" y="2003447"/>
              <a:ext cx="356188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4400" dirty="0" smtClean="0">
                  <a:solidFill>
                    <a:schemeClr val="bg1">
                      <a:lumMod val="65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(</a:t>
              </a:r>
              <a:endParaRPr lang="es-ES" sz="4400" dirty="0">
                <a:solidFill>
                  <a:schemeClr val="bg1">
                    <a:lumMod val="6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1" name="CuadroTexto 10"/>
            <p:cNvSpPr txBox="1"/>
            <p:nvPr/>
          </p:nvSpPr>
          <p:spPr>
            <a:xfrm>
              <a:off x="7690532" y="2003447"/>
              <a:ext cx="356188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4400" dirty="0" smtClean="0">
                  <a:solidFill>
                    <a:schemeClr val="bg1">
                      <a:lumMod val="65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)</a:t>
              </a:r>
              <a:endParaRPr lang="es-ES" sz="4400" dirty="0">
                <a:solidFill>
                  <a:schemeClr val="bg1">
                    <a:lumMod val="6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  <p:sp>
        <p:nvSpPr>
          <p:cNvPr id="13" name="CuadroTexto 12"/>
          <p:cNvSpPr txBox="1"/>
          <p:nvPr/>
        </p:nvSpPr>
        <p:spPr>
          <a:xfrm>
            <a:off x="6211515" y="-1652724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(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9176" y="2600357"/>
            <a:ext cx="9593649" cy="1901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090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/>
          <p:cNvCxnSpPr/>
          <p:nvPr/>
        </p:nvCxnSpPr>
        <p:spPr>
          <a:xfrm>
            <a:off x="260685" y="1010653"/>
            <a:ext cx="11670631" cy="0"/>
          </a:xfrm>
          <a:prstGeom prst="line">
            <a:avLst/>
          </a:prstGeom>
          <a:ln w="76200"/>
          <a:effectLst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6" name="CuadroTexto 5"/>
          <p:cNvSpPr txBox="1"/>
          <p:nvPr/>
        </p:nvSpPr>
        <p:spPr>
          <a:xfrm>
            <a:off x="260685" y="326222"/>
            <a:ext cx="614783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HOW BROWSERS WORK</a:t>
            </a:r>
            <a:endParaRPr lang="es-ES" sz="4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2058" name="Picture 10" descr="https://encrypted-tbn2.gstatic.com/images?q=tbn:ANd9GcTJF75OVINIALtRP18L7WC_s_3Ap_bZdgcIqQiJPQKZZsGymv0BK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565" y="2362199"/>
            <a:ext cx="3357187" cy="242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0" descr="https://encrypted-tbn2.gstatic.com/images?q=tbn:ANd9GcTJF75OVINIALtRP18L7WC_s_3Ap_bZdgcIqQiJPQKZZsGymv0BK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4268" y="2362198"/>
            <a:ext cx="3357187" cy="242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uadroTexto 1"/>
          <p:cNvSpPr txBox="1"/>
          <p:nvPr/>
        </p:nvSpPr>
        <p:spPr>
          <a:xfrm>
            <a:off x="1291809" y="4972050"/>
            <a:ext cx="2550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RENDER ENGINE</a:t>
            </a:r>
            <a:endParaRPr lang="es-ES" sz="2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7876530" y="4972050"/>
            <a:ext cx="31726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JAVASCRIPT ENGINE</a:t>
            </a:r>
            <a:endParaRPr lang="es-ES" sz="2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860447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/>
          <p:cNvCxnSpPr/>
          <p:nvPr/>
        </p:nvCxnSpPr>
        <p:spPr>
          <a:xfrm>
            <a:off x="260685" y="1010653"/>
            <a:ext cx="11670631" cy="0"/>
          </a:xfrm>
          <a:prstGeom prst="line">
            <a:avLst/>
          </a:prstGeom>
          <a:ln w="76200"/>
          <a:effectLst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2" name="CuadroTexto 11"/>
          <p:cNvSpPr txBox="1"/>
          <p:nvPr/>
        </p:nvSpPr>
        <p:spPr>
          <a:xfrm>
            <a:off x="260685" y="326222"/>
            <a:ext cx="47211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BASIC JAVASCRIPT</a:t>
            </a:r>
            <a:endParaRPr lang="es-ES" sz="4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260685" y="1133764"/>
            <a:ext cx="24737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 smtClean="0">
                <a:latin typeface="Aharoni" panose="02010803020104030203" pitchFamily="2" charset="-79"/>
                <a:cs typeface="Aharoni" panose="02010803020104030203" pitchFamily="2" charset="-79"/>
              </a:rPr>
              <a:t>FUNCTIONS</a:t>
            </a:r>
            <a:endParaRPr lang="es-ES" sz="32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8046720" y="-1828800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)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grpSp>
        <p:nvGrpSpPr>
          <p:cNvPr id="9" name="Grupo 8"/>
          <p:cNvGrpSpPr/>
          <p:nvPr/>
        </p:nvGrpSpPr>
        <p:grpSpPr>
          <a:xfrm>
            <a:off x="3151672" y="1611840"/>
            <a:ext cx="5888657" cy="773101"/>
            <a:chOff x="2158063" y="2003447"/>
            <a:chExt cx="5888657" cy="773101"/>
          </a:xfrm>
        </p:grpSpPr>
        <p:sp>
          <p:nvSpPr>
            <p:cNvPr id="2" name="CuadroTexto 1"/>
            <p:cNvSpPr txBox="1"/>
            <p:nvPr/>
          </p:nvSpPr>
          <p:spPr>
            <a:xfrm>
              <a:off x="2158063" y="2130217"/>
              <a:ext cx="574067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3600" dirty="0" smtClean="0">
                  <a:solidFill>
                    <a:schemeClr val="bg1">
                      <a:lumMod val="65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TEACHER.DRINK  ‘WATER’</a:t>
              </a:r>
              <a:endParaRPr lang="es-ES" sz="3600" dirty="0">
                <a:solidFill>
                  <a:schemeClr val="bg1">
                    <a:lumMod val="6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0" name="CuadroTexto 9"/>
            <p:cNvSpPr txBox="1"/>
            <p:nvPr/>
          </p:nvSpPr>
          <p:spPr>
            <a:xfrm>
              <a:off x="5631807" y="2003447"/>
              <a:ext cx="356188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4400" dirty="0" smtClean="0">
                  <a:solidFill>
                    <a:schemeClr val="bg1">
                      <a:lumMod val="65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(</a:t>
              </a:r>
              <a:endParaRPr lang="es-ES" sz="4400" dirty="0">
                <a:solidFill>
                  <a:schemeClr val="bg1">
                    <a:lumMod val="6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1" name="CuadroTexto 10"/>
            <p:cNvSpPr txBox="1"/>
            <p:nvPr/>
          </p:nvSpPr>
          <p:spPr>
            <a:xfrm>
              <a:off x="7690532" y="2003447"/>
              <a:ext cx="356188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4400" dirty="0" smtClean="0">
                  <a:solidFill>
                    <a:schemeClr val="bg1">
                      <a:lumMod val="65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)</a:t>
              </a:r>
              <a:endParaRPr lang="es-ES" sz="4400" dirty="0">
                <a:solidFill>
                  <a:schemeClr val="bg1">
                    <a:lumMod val="6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  <p:sp>
        <p:nvSpPr>
          <p:cNvPr id="13" name="CuadroTexto 12"/>
          <p:cNvSpPr txBox="1"/>
          <p:nvPr/>
        </p:nvSpPr>
        <p:spPr>
          <a:xfrm>
            <a:off x="6211515" y="-1652724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(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619" y="2525275"/>
            <a:ext cx="9828763" cy="2295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629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/>
          <p:cNvCxnSpPr/>
          <p:nvPr/>
        </p:nvCxnSpPr>
        <p:spPr>
          <a:xfrm>
            <a:off x="260685" y="1010653"/>
            <a:ext cx="11670631" cy="0"/>
          </a:xfrm>
          <a:prstGeom prst="line">
            <a:avLst/>
          </a:prstGeom>
          <a:ln w="76200"/>
          <a:effectLst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2" name="CuadroTexto 11"/>
          <p:cNvSpPr txBox="1"/>
          <p:nvPr/>
        </p:nvSpPr>
        <p:spPr>
          <a:xfrm>
            <a:off x="260685" y="326222"/>
            <a:ext cx="47211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BASIC JAVASCRIPT</a:t>
            </a:r>
            <a:endParaRPr lang="es-ES" sz="4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260685" y="1133764"/>
            <a:ext cx="24737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 smtClean="0">
                <a:latin typeface="Aharoni" panose="02010803020104030203" pitchFamily="2" charset="-79"/>
                <a:cs typeface="Aharoni" panose="02010803020104030203" pitchFamily="2" charset="-79"/>
              </a:rPr>
              <a:t>FUNCTIONS</a:t>
            </a:r>
            <a:endParaRPr lang="es-ES" sz="32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8046720" y="-1828800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)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grpSp>
        <p:nvGrpSpPr>
          <p:cNvPr id="9" name="Grupo 8"/>
          <p:cNvGrpSpPr/>
          <p:nvPr/>
        </p:nvGrpSpPr>
        <p:grpSpPr>
          <a:xfrm>
            <a:off x="3151672" y="1611840"/>
            <a:ext cx="5888657" cy="773101"/>
            <a:chOff x="2158063" y="2003447"/>
            <a:chExt cx="5888657" cy="773101"/>
          </a:xfrm>
        </p:grpSpPr>
        <p:sp>
          <p:nvSpPr>
            <p:cNvPr id="2" name="CuadroTexto 1"/>
            <p:cNvSpPr txBox="1"/>
            <p:nvPr/>
          </p:nvSpPr>
          <p:spPr>
            <a:xfrm>
              <a:off x="2158063" y="2130217"/>
              <a:ext cx="574067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3600" dirty="0" smtClean="0">
                  <a:solidFill>
                    <a:schemeClr val="bg1">
                      <a:lumMod val="65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TEACHER.DRINK  ‘WATER’</a:t>
              </a:r>
              <a:endParaRPr lang="es-ES" sz="3600" dirty="0">
                <a:solidFill>
                  <a:schemeClr val="bg1">
                    <a:lumMod val="6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0" name="CuadroTexto 9"/>
            <p:cNvSpPr txBox="1"/>
            <p:nvPr/>
          </p:nvSpPr>
          <p:spPr>
            <a:xfrm>
              <a:off x="5631807" y="2003447"/>
              <a:ext cx="356188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4400" dirty="0" smtClean="0">
                  <a:solidFill>
                    <a:schemeClr val="bg1">
                      <a:lumMod val="65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(</a:t>
              </a:r>
              <a:endParaRPr lang="es-ES" sz="4400" dirty="0">
                <a:solidFill>
                  <a:schemeClr val="bg1">
                    <a:lumMod val="6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1" name="CuadroTexto 10"/>
            <p:cNvSpPr txBox="1"/>
            <p:nvPr/>
          </p:nvSpPr>
          <p:spPr>
            <a:xfrm>
              <a:off x="7690532" y="2003447"/>
              <a:ext cx="356188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4400" dirty="0" smtClean="0">
                  <a:solidFill>
                    <a:schemeClr val="bg1">
                      <a:lumMod val="65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)</a:t>
              </a:r>
              <a:endParaRPr lang="es-ES" sz="4400" dirty="0">
                <a:solidFill>
                  <a:schemeClr val="bg1">
                    <a:lumMod val="6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  <p:sp>
        <p:nvSpPr>
          <p:cNvPr id="13" name="CuadroTexto 12"/>
          <p:cNvSpPr txBox="1"/>
          <p:nvPr/>
        </p:nvSpPr>
        <p:spPr>
          <a:xfrm>
            <a:off x="6211515" y="-1652724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(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520" y="2690904"/>
            <a:ext cx="9910960" cy="2876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871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/>
          <p:cNvCxnSpPr/>
          <p:nvPr/>
        </p:nvCxnSpPr>
        <p:spPr>
          <a:xfrm>
            <a:off x="260685" y="1010653"/>
            <a:ext cx="11670631" cy="0"/>
          </a:xfrm>
          <a:prstGeom prst="line">
            <a:avLst/>
          </a:prstGeom>
          <a:ln w="76200"/>
          <a:effectLst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2" name="CuadroTexto 11"/>
          <p:cNvSpPr txBox="1"/>
          <p:nvPr/>
        </p:nvSpPr>
        <p:spPr>
          <a:xfrm>
            <a:off x="260685" y="326222"/>
            <a:ext cx="47211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BASIC JAVASCRIPT</a:t>
            </a:r>
            <a:endParaRPr lang="es-ES" sz="4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260685" y="1133764"/>
            <a:ext cx="24737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 smtClean="0">
                <a:latin typeface="Aharoni" panose="02010803020104030203" pitchFamily="2" charset="-79"/>
                <a:cs typeface="Aharoni" panose="02010803020104030203" pitchFamily="2" charset="-79"/>
              </a:rPr>
              <a:t>FUNCTIONS</a:t>
            </a:r>
            <a:endParaRPr lang="es-ES" sz="32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8046720" y="-1828800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)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grpSp>
        <p:nvGrpSpPr>
          <p:cNvPr id="9" name="Grupo 8"/>
          <p:cNvGrpSpPr/>
          <p:nvPr/>
        </p:nvGrpSpPr>
        <p:grpSpPr>
          <a:xfrm>
            <a:off x="3151672" y="1611840"/>
            <a:ext cx="5888657" cy="773101"/>
            <a:chOff x="2158063" y="2003447"/>
            <a:chExt cx="5888657" cy="773101"/>
          </a:xfrm>
        </p:grpSpPr>
        <p:sp>
          <p:nvSpPr>
            <p:cNvPr id="2" name="CuadroTexto 1"/>
            <p:cNvSpPr txBox="1"/>
            <p:nvPr/>
          </p:nvSpPr>
          <p:spPr>
            <a:xfrm>
              <a:off x="2158063" y="2130217"/>
              <a:ext cx="574067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3600" dirty="0" smtClean="0">
                  <a:solidFill>
                    <a:schemeClr val="bg1">
                      <a:lumMod val="65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TEACHER.DRINK  ‘WATER’</a:t>
              </a:r>
              <a:endParaRPr lang="es-ES" sz="3600" dirty="0">
                <a:solidFill>
                  <a:schemeClr val="bg1">
                    <a:lumMod val="6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0" name="CuadroTexto 9"/>
            <p:cNvSpPr txBox="1"/>
            <p:nvPr/>
          </p:nvSpPr>
          <p:spPr>
            <a:xfrm>
              <a:off x="5631807" y="2003447"/>
              <a:ext cx="356188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4400" dirty="0" smtClean="0">
                  <a:solidFill>
                    <a:schemeClr val="bg1">
                      <a:lumMod val="65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(</a:t>
              </a:r>
              <a:endParaRPr lang="es-ES" sz="4400" dirty="0">
                <a:solidFill>
                  <a:schemeClr val="bg1">
                    <a:lumMod val="6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1" name="CuadroTexto 10"/>
            <p:cNvSpPr txBox="1"/>
            <p:nvPr/>
          </p:nvSpPr>
          <p:spPr>
            <a:xfrm>
              <a:off x="7690532" y="2003447"/>
              <a:ext cx="356188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4400" dirty="0" smtClean="0">
                  <a:solidFill>
                    <a:schemeClr val="bg1">
                      <a:lumMod val="65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)</a:t>
              </a:r>
              <a:endParaRPr lang="es-ES" sz="4400" dirty="0">
                <a:solidFill>
                  <a:schemeClr val="bg1">
                    <a:lumMod val="6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  <p:sp>
        <p:nvSpPr>
          <p:cNvPr id="13" name="CuadroTexto 12"/>
          <p:cNvSpPr txBox="1"/>
          <p:nvPr/>
        </p:nvSpPr>
        <p:spPr>
          <a:xfrm>
            <a:off x="6211515" y="-1652724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(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5964" y="2507455"/>
            <a:ext cx="9340072" cy="307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246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/>
          <p:cNvCxnSpPr/>
          <p:nvPr/>
        </p:nvCxnSpPr>
        <p:spPr>
          <a:xfrm>
            <a:off x="260685" y="1010653"/>
            <a:ext cx="11670631" cy="0"/>
          </a:xfrm>
          <a:prstGeom prst="line">
            <a:avLst/>
          </a:prstGeom>
          <a:ln w="76200"/>
          <a:effectLst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2" name="CuadroTexto 11"/>
          <p:cNvSpPr txBox="1"/>
          <p:nvPr/>
        </p:nvSpPr>
        <p:spPr>
          <a:xfrm>
            <a:off x="260685" y="326222"/>
            <a:ext cx="47211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BASIC JAVASCRIPT</a:t>
            </a:r>
            <a:endParaRPr lang="es-ES" sz="4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260685" y="1133764"/>
            <a:ext cx="24737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 smtClean="0">
                <a:latin typeface="Aharoni" panose="02010803020104030203" pitchFamily="2" charset="-79"/>
                <a:cs typeface="Aharoni" panose="02010803020104030203" pitchFamily="2" charset="-79"/>
              </a:rPr>
              <a:t>FUNCTIONS</a:t>
            </a:r>
            <a:endParaRPr lang="es-ES" sz="32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8046720" y="-1828800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)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grpSp>
        <p:nvGrpSpPr>
          <p:cNvPr id="9" name="Grupo 8"/>
          <p:cNvGrpSpPr/>
          <p:nvPr/>
        </p:nvGrpSpPr>
        <p:grpSpPr>
          <a:xfrm>
            <a:off x="3151672" y="1611840"/>
            <a:ext cx="5888657" cy="773101"/>
            <a:chOff x="2158063" y="2003447"/>
            <a:chExt cx="5888657" cy="773101"/>
          </a:xfrm>
        </p:grpSpPr>
        <p:sp>
          <p:nvSpPr>
            <p:cNvPr id="2" name="CuadroTexto 1"/>
            <p:cNvSpPr txBox="1"/>
            <p:nvPr/>
          </p:nvSpPr>
          <p:spPr>
            <a:xfrm>
              <a:off x="2158063" y="2130217"/>
              <a:ext cx="574067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3600" dirty="0" smtClean="0">
                  <a:solidFill>
                    <a:schemeClr val="bg1">
                      <a:lumMod val="65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TEACHER.DRINK  ‘WATER’</a:t>
              </a:r>
              <a:endParaRPr lang="es-ES" sz="3600" dirty="0">
                <a:solidFill>
                  <a:schemeClr val="bg1">
                    <a:lumMod val="6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0" name="CuadroTexto 9"/>
            <p:cNvSpPr txBox="1"/>
            <p:nvPr/>
          </p:nvSpPr>
          <p:spPr>
            <a:xfrm>
              <a:off x="5631807" y="2003447"/>
              <a:ext cx="356188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4400" dirty="0" smtClean="0">
                  <a:solidFill>
                    <a:schemeClr val="bg1">
                      <a:lumMod val="65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(</a:t>
              </a:r>
              <a:endParaRPr lang="es-ES" sz="4400" dirty="0">
                <a:solidFill>
                  <a:schemeClr val="bg1">
                    <a:lumMod val="6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1" name="CuadroTexto 10"/>
            <p:cNvSpPr txBox="1"/>
            <p:nvPr/>
          </p:nvSpPr>
          <p:spPr>
            <a:xfrm>
              <a:off x="7690532" y="2003447"/>
              <a:ext cx="356188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4400" dirty="0" smtClean="0">
                  <a:solidFill>
                    <a:schemeClr val="bg1">
                      <a:lumMod val="65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)</a:t>
              </a:r>
              <a:endParaRPr lang="es-ES" sz="4400" dirty="0">
                <a:solidFill>
                  <a:schemeClr val="bg1">
                    <a:lumMod val="6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  <p:sp>
        <p:nvSpPr>
          <p:cNvPr id="13" name="CuadroTexto 12"/>
          <p:cNvSpPr txBox="1"/>
          <p:nvPr/>
        </p:nvSpPr>
        <p:spPr>
          <a:xfrm>
            <a:off x="6211515" y="-1652724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(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9573" y="2572184"/>
            <a:ext cx="9712854" cy="3523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738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/>
          <p:cNvCxnSpPr/>
          <p:nvPr/>
        </p:nvCxnSpPr>
        <p:spPr>
          <a:xfrm>
            <a:off x="260685" y="1010653"/>
            <a:ext cx="11670631" cy="0"/>
          </a:xfrm>
          <a:prstGeom prst="line">
            <a:avLst/>
          </a:prstGeom>
          <a:ln w="76200"/>
          <a:effectLst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2" name="CuadroTexto 11"/>
          <p:cNvSpPr txBox="1"/>
          <p:nvPr/>
        </p:nvSpPr>
        <p:spPr>
          <a:xfrm>
            <a:off x="260685" y="326222"/>
            <a:ext cx="47211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BASIC JAVASCRIPT</a:t>
            </a:r>
            <a:endParaRPr lang="es-ES" sz="4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260685" y="1133764"/>
            <a:ext cx="24737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 smtClean="0">
                <a:latin typeface="Aharoni" panose="02010803020104030203" pitchFamily="2" charset="-79"/>
                <a:cs typeface="Aharoni" panose="02010803020104030203" pitchFamily="2" charset="-79"/>
              </a:rPr>
              <a:t>FUNCTIONS</a:t>
            </a:r>
            <a:endParaRPr lang="es-ES" sz="32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8046720" y="-1828800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)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6211515" y="-1652724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(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234460" y="1922254"/>
            <a:ext cx="11723081" cy="47089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Define </a:t>
            </a:r>
            <a:r>
              <a:rPr lang="es-ES" sz="4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actions</a:t>
            </a:r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to be </a:t>
            </a:r>
            <a:r>
              <a:rPr lang="es-ES" sz="4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executed</a:t>
            </a:r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.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A </a:t>
            </a:r>
            <a:r>
              <a:rPr lang="es-ES" sz="4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function</a:t>
            </a:r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can </a:t>
            </a:r>
            <a:r>
              <a:rPr lang="es-ES" sz="4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execute</a:t>
            </a:r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4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other</a:t>
            </a:r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4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functions</a:t>
            </a:r>
            <a:endParaRPr lang="es-ES" sz="4000" dirty="0" smtClean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A </a:t>
            </a:r>
            <a:r>
              <a:rPr lang="es-ES" sz="4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function</a:t>
            </a:r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4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always</a:t>
            </a:r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4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returns</a:t>
            </a:r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4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something</a:t>
            </a:r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4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even</a:t>
            </a:r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/>
            </a:r>
            <a:b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s-ES" sz="4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when</a:t>
            </a:r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4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you</a:t>
            </a:r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4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don’t</a:t>
            </a:r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4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return</a:t>
            </a:r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4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anything</a:t>
            </a:r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.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A </a:t>
            </a:r>
            <a:r>
              <a:rPr lang="es-ES" sz="4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function</a:t>
            </a:r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can </a:t>
            </a:r>
            <a:r>
              <a:rPr lang="es-ES" sz="4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return</a:t>
            </a:r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and </a:t>
            </a:r>
            <a:r>
              <a:rPr lang="es-ES" sz="4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get</a:t>
            </a:r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4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other</a:t>
            </a:r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4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function</a:t>
            </a:r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/s</a:t>
            </a:r>
            <a:endParaRPr lang="es-ES" sz="4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246487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/>
          <p:cNvCxnSpPr/>
          <p:nvPr/>
        </p:nvCxnSpPr>
        <p:spPr>
          <a:xfrm>
            <a:off x="260685" y="1010653"/>
            <a:ext cx="11670631" cy="0"/>
          </a:xfrm>
          <a:prstGeom prst="line">
            <a:avLst/>
          </a:prstGeom>
          <a:ln w="76200"/>
          <a:effectLst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2" name="CuadroTexto 11"/>
          <p:cNvSpPr txBox="1"/>
          <p:nvPr/>
        </p:nvSpPr>
        <p:spPr>
          <a:xfrm>
            <a:off x="260685" y="326222"/>
            <a:ext cx="47211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BASIC JAVASCRIPT</a:t>
            </a:r>
            <a:endParaRPr lang="es-ES" sz="4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260685" y="1133764"/>
            <a:ext cx="34964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 smtClean="0">
                <a:latin typeface="Aharoni" panose="02010803020104030203" pitchFamily="2" charset="-79"/>
                <a:cs typeface="Aharoni" panose="02010803020104030203" pitchFamily="2" charset="-79"/>
              </a:rPr>
              <a:t>FUNCTIONS - </a:t>
            </a:r>
            <a:r>
              <a:rPr lang="es-ES" sz="32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this</a:t>
            </a:r>
            <a:endParaRPr lang="es-ES" sz="32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8046720" y="-1828800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)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6211515" y="-1652724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(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8844" y="1818195"/>
            <a:ext cx="5434313" cy="4787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686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/>
          <p:cNvCxnSpPr/>
          <p:nvPr/>
        </p:nvCxnSpPr>
        <p:spPr>
          <a:xfrm>
            <a:off x="260685" y="1010653"/>
            <a:ext cx="11670631" cy="0"/>
          </a:xfrm>
          <a:prstGeom prst="line">
            <a:avLst/>
          </a:prstGeom>
          <a:ln w="76200"/>
          <a:effectLst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2" name="CuadroTexto 11"/>
          <p:cNvSpPr txBox="1"/>
          <p:nvPr/>
        </p:nvSpPr>
        <p:spPr>
          <a:xfrm>
            <a:off x="260685" y="326222"/>
            <a:ext cx="47211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BASIC JAVASCRIPT</a:t>
            </a:r>
            <a:endParaRPr lang="es-ES" sz="4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260685" y="1133764"/>
            <a:ext cx="34964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 smtClean="0">
                <a:latin typeface="Aharoni" panose="02010803020104030203" pitchFamily="2" charset="-79"/>
                <a:cs typeface="Aharoni" panose="02010803020104030203" pitchFamily="2" charset="-79"/>
              </a:rPr>
              <a:t>FUNCTIONS - </a:t>
            </a:r>
            <a:r>
              <a:rPr lang="es-ES" sz="32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this</a:t>
            </a:r>
            <a:endParaRPr lang="es-ES" sz="32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8046720" y="-1828800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)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6211515" y="-1652724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(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676889" y="2783840"/>
            <a:ext cx="11091498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48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this</a:t>
            </a:r>
            <a:r>
              <a:rPr lang="es-ES" sz="36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36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is</a:t>
            </a:r>
            <a:r>
              <a:rPr lang="es-ES" sz="36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a </a:t>
            </a:r>
            <a:r>
              <a:rPr lang="es-ES" sz="36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internal</a:t>
            </a:r>
            <a:r>
              <a:rPr lang="es-ES" sz="36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variable </a:t>
            </a:r>
            <a:r>
              <a:rPr lang="es-ES" sz="36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that</a:t>
            </a:r>
            <a:r>
              <a:rPr lang="es-ES" sz="36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36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returns</a:t>
            </a:r>
            <a:r>
              <a:rPr lang="es-ES" sz="36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36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the</a:t>
            </a:r>
            <a:r>
              <a:rPr lang="es-ES" sz="36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36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same</a:t>
            </a:r>
            <a:r>
              <a:rPr lang="es-ES" sz="36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br>
              <a:rPr lang="es-ES" sz="3600" dirty="0" smtClean="0"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s-ES" sz="36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object</a:t>
            </a:r>
            <a:r>
              <a:rPr lang="es-ES" sz="36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36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or</a:t>
            </a:r>
            <a:r>
              <a:rPr lang="es-ES" sz="36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36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function</a:t>
            </a:r>
            <a:r>
              <a:rPr lang="es-ES" sz="3600" dirty="0" smtClean="0">
                <a:latin typeface="Aharoni" panose="02010803020104030203" pitchFamily="2" charset="-79"/>
                <a:cs typeface="Aharoni" panose="02010803020104030203" pitchFamily="2" charset="-79"/>
              </a:rPr>
              <a:t>* </a:t>
            </a:r>
            <a:r>
              <a:rPr lang="es-ES" sz="36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where</a:t>
            </a:r>
            <a:r>
              <a:rPr lang="es-ES" sz="36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36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is</a:t>
            </a:r>
            <a:r>
              <a:rPr lang="es-ES" sz="36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36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called</a:t>
            </a:r>
            <a:endParaRPr lang="es-ES" sz="36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4245974" y="5547360"/>
            <a:ext cx="37000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dirty="0" smtClean="0"/>
              <a:t>* A </a:t>
            </a:r>
            <a:r>
              <a:rPr lang="es-ES" sz="2800" dirty="0" err="1" smtClean="0"/>
              <a:t>function</a:t>
            </a:r>
            <a:r>
              <a:rPr lang="es-ES" sz="2800" dirty="0" smtClean="0"/>
              <a:t> </a:t>
            </a:r>
            <a:r>
              <a:rPr lang="es-ES" sz="2800" dirty="0" err="1" smtClean="0"/>
              <a:t>is</a:t>
            </a:r>
            <a:r>
              <a:rPr lang="es-ES" sz="2800" dirty="0" smtClean="0"/>
              <a:t> </a:t>
            </a:r>
            <a:r>
              <a:rPr lang="es-ES" sz="2800" dirty="0" err="1" smtClean="0"/>
              <a:t>an</a:t>
            </a:r>
            <a:r>
              <a:rPr lang="es-ES" sz="2800" dirty="0" smtClean="0"/>
              <a:t> </a:t>
            </a:r>
            <a:r>
              <a:rPr lang="es-ES" sz="2800" dirty="0" err="1" smtClean="0"/>
              <a:t>object</a:t>
            </a:r>
            <a:endParaRPr lang="es-ES" sz="2800" dirty="0"/>
          </a:p>
        </p:txBody>
      </p:sp>
    </p:spTree>
    <p:extLst>
      <p:ext uri="{BB962C8B-B14F-4D97-AF65-F5344CB8AC3E}">
        <p14:creationId xmlns:p14="http://schemas.microsoft.com/office/powerpoint/2010/main" val="3529265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/>
          <p:cNvCxnSpPr/>
          <p:nvPr/>
        </p:nvCxnSpPr>
        <p:spPr>
          <a:xfrm>
            <a:off x="260685" y="1010653"/>
            <a:ext cx="11670631" cy="0"/>
          </a:xfrm>
          <a:prstGeom prst="line">
            <a:avLst/>
          </a:prstGeom>
          <a:ln w="76200"/>
          <a:effectLst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2" name="CuadroTexto 11"/>
          <p:cNvSpPr txBox="1"/>
          <p:nvPr/>
        </p:nvSpPr>
        <p:spPr>
          <a:xfrm>
            <a:off x="260685" y="326222"/>
            <a:ext cx="47211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BASIC JAVASCRIPT</a:t>
            </a:r>
            <a:endParaRPr lang="es-ES" sz="4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260685" y="1133764"/>
            <a:ext cx="32111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 smtClean="0">
                <a:latin typeface="Aharoni" panose="02010803020104030203" pitchFamily="2" charset="-79"/>
                <a:cs typeface="Aharoni" panose="02010803020104030203" pitchFamily="2" charset="-79"/>
              </a:rPr>
              <a:t>CONDITIONALS</a:t>
            </a:r>
            <a:endParaRPr lang="es-ES" sz="32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8046720" y="-1828800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)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6211515" y="-1652724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(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588723" y="2153920"/>
            <a:ext cx="11014554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3600" dirty="0" smtClean="0">
                <a:latin typeface="Aharoni" panose="02010803020104030203" pitchFamily="2" charset="-79"/>
                <a:cs typeface="Aharoni" panose="02010803020104030203" pitchFamily="2" charset="-79"/>
              </a:rPr>
              <a:t>IF I TYPE MY KEYBOARD A MESSAGE IS SHOWN</a:t>
            </a:r>
            <a:br>
              <a:rPr lang="es-ES" sz="3600" dirty="0" smtClean="0"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s-ES" sz="3600" dirty="0" smtClean="0">
                <a:latin typeface="Aharoni" panose="02010803020104030203" pitchFamily="2" charset="-79"/>
                <a:cs typeface="Aharoni" panose="02010803020104030203" pitchFamily="2" charset="-79"/>
              </a:rPr>
              <a:t>IN CONSOLE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3600" dirty="0" smtClean="0">
                <a:latin typeface="Aharoni" panose="02010803020104030203" pitchFamily="2" charset="-79"/>
                <a:cs typeface="Aharoni" panose="02010803020104030203" pitchFamily="2" charset="-79"/>
              </a:rPr>
              <a:t>IF I DON’T DRINK I’M THIRSTY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3600" dirty="0" smtClean="0">
                <a:latin typeface="Aharoni" panose="02010803020104030203" pitchFamily="2" charset="-79"/>
                <a:cs typeface="Aharoni" panose="02010803020104030203" pitchFamily="2" charset="-79"/>
              </a:rPr>
              <a:t>IF I DON’T SHAVE MI SON DON’T KISS ME</a:t>
            </a:r>
            <a:br>
              <a:rPr lang="es-ES" sz="3600" dirty="0" smtClean="0"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s-ES" sz="3600" dirty="0" smtClean="0">
                <a:latin typeface="Aharoni" panose="02010803020104030203" pitchFamily="2" charset="-79"/>
                <a:cs typeface="Aharoni" panose="02010803020104030203" pitchFamily="2" charset="-79"/>
              </a:rPr>
              <a:t>BUT IF I DO MY SON KISS ME TWO TIMES</a:t>
            </a:r>
            <a:endParaRPr lang="es-ES" sz="36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175068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/>
          <p:cNvCxnSpPr/>
          <p:nvPr/>
        </p:nvCxnSpPr>
        <p:spPr>
          <a:xfrm>
            <a:off x="260685" y="1010653"/>
            <a:ext cx="11670631" cy="0"/>
          </a:xfrm>
          <a:prstGeom prst="line">
            <a:avLst/>
          </a:prstGeom>
          <a:ln w="76200"/>
          <a:effectLst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2" name="CuadroTexto 11"/>
          <p:cNvSpPr txBox="1"/>
          <p:nvPr/>
        </p:nvSpPr>
        <p:spPr>
          <a:xfrm>
            <a:off x="260685" y="326222"/>
            <a:ext cx="47211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BASIC JAVASCRIPT</a:t>
            </a:r>
            <a:endParaRPr lang="es-ES" sz="4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260685" y="1133764"/>
            <a:ext cx="32111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 smtClean="0">
                <a:latin typeface="Aharoni" panose="02010803020104030203" pitchFamily="2" charset="-79"/>
                <a:cs typeface="Aharoni" panose="02010803020104030203" pitchFamily="2" charset="-79"/>
              </a:rPr>
              <a:t>CONDITIONALS</a:t>
            </a:r>
            <a:endParaRPr lang="es-ES" sz="32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8046720" y="-1828800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)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6685584" y="-160638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(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5204221" y="-2747544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}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4" name="CuadroTexto 13"/>
          <p:cNvSpPr txBox="1"/>
          <p:nvPr/>
        </p:nvSpPr>
        <p:spPr>
          <a:xfrm>
            <a:off x="4196927" y="-2529719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{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6" name="CuadroTexto 25"/>
          <p:cNvSpPr txBox="1"/>
          <p:nvPr/>
        </p:nvSpPr>
        <p:spPr>
          <a:xfrm>
            <a:off x="588723" y="2153920"/>
            <a:ext cx="11783995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3600" dirty="0" smtClean="0">
                <a:latin typeface="Aharoni" panose="02010803020104030203" pitchFamily="2" charset="-79"/>
                <a:cs typeface="Aharoni" panose="02010803020104030203" pitchFamily="2" charset="-79"/>
              </a:rPr>
              <a:t>IF   I TYPE MY KEYBOARD     A MESSAGE IS SHOWN</a:t>
            </a:r>
            <a:br>
              <a:rPr lang="es-ES" sz="3600" dirty="0" smtClean="0"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s-ES" sz="3600" dirty="0" smtClean="0">
                <a:latin typeface="Aharoni" panose="02010803020104030203" pitchFamily="2" charset="-79"/>
                <a:cs typeface="Aharoni" panose="02010803020104030203" pitchFamily="2" charset="-79"/>
              </a:rPr>
              <a:t>IN CONSOLE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3600" dirty="0" smtClean="0">
                <a:latin typeface="Aharoni" panose="02010803020104030203" pitchFamily="2" charset="-79"/>
                <a:cs typeface="Aharoni" panose="02010803020104030203" pitchFamily="2" charset="-79"/>
              </a:rPr>
              <a:t>IF   I DON’T DRINK     I’M THIRSTY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3600" dirty="0" smtClean="0">
                <a:latin typeface="Aharoni" panose="02010803020104030203" pitchFamily="2" charset="-79"/>
                <a:cs typeface="Aharoni" panose="02010803020104030203" pitchFamily="2" charset="-79"/>
              </a:rPr>
              <a:t>IF   I DON’T SHAVE     MI SON DON’T KISS ME</a:t>
            </a:r>
            <a:br>
              <a:rPr lang="es-ES" sz="3600" dirty="0" smtClean="0"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s-ES" sz="3600" dirty="0" smtClean="0">
                <a:latin typeface="Aharoni" panose="02010803020104030203" pitchFamily="2" charset="-79"/>
                <a:cs typeface="Aharoni" panose="02010803020104030203" pitchFamily="2" charset="-79"/>
              </a:rPr>
              <a:t>BUT IF   I DO     MY SON KISS ME TWO TIMES</a:t>
            </a:r>
            <a:endParaRPr lang="es-ES" sz="36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7" name="CuadroTexto 26"/>
          <p:cNvSpPr txBox="1"/>
          <p:nvPr/>
        </p:nvSpPr>
        <p:spPr>
          <a:xfrm>
            <a:off x="1510630" y="2153920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(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8" name="CuadroTexto 27"/>
          <p:cNvSpPr txBox="1"/>
          <p:nvPr/>
        </p:nvSpPr>
        <p:spPr>
          <a:xfrm>
            <a:off x="6492522" y="2139992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)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0" name="CuadroTexto 29"/>
          <p:cNvSpPr txBox="1"/>
          <p:nvPr/>
        </p:nvSpPr>
        <p:spPr>
          <a:xfrm>
            <a:off x="1530950" y="3799491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(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1" name="CuadroTexto 30"/>
          <p:cNvSpPr txBox="1"/>
          <p:nvPr/>
        </p:nvSpPr>
        <p:spPr>
          <a:xfrm>
            <a:off x="5112803" y="3799491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)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3" name="CuadroTexto 32"/>
          <p:cNvSpPr txBox="1"/>
          <p:nvPr/>
        </p:nvSpPr>
        <p:spPr>
          <a:xfrm>
            <a:off x="1510630" y="463869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(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4" name="CuadroTexto 33"/>
          <p:cNvSpPr txBox="1"/>
          <p:nvPr/>
        </p:nvSpPr>
        <p:spPr>
          <a:xfrm>
            <a:off x="5112803" y="4620112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)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5" name="CuadroTexto 34"/>
          <p:cNvSpPr txBox="1"/>
          <p:nvPr/>
        </p:nvSpPr>
        <p:spPr>
          <a:xfrm>
            <a:off x="2453205" y="5451892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(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6" name="CuadroTexto 35"/>
          <p:cNvSpPr txBox="1"/>
          <p:nvPr/>
        </p:nvSpPr>
        <p:spPr>
          <a:xfrm>
            <a:off x="3771374" y="5440733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)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7" name="CuadroTexto 36"/>
          <p:cNvSpPr txBox="1"/>
          <p:nvPr/>
        </p:nvSpPr>
        <p:spPr>
          <a:xfrm>
            <a:off x="6786359" y="2217946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{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8" name="CuadroTexto 37"/>
          <p:cNvSpPr txBox="1"/>
          <p:nvPr/>
        </p:nvSpPr>
        <p:spPr>
          <a:xfrm>
            <a:off x="3874127" y="2970551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}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9" name="CuadroTexto 38"/>
          <p:cNvSpPr txBox="1"/>
          <p:nvPr/>
        </p:nvSpPr>
        <p:spPr>
          <a:xfrm>
            <a:off x="5381455" y="3818307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{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0" name="CuadroTexto 39"/>
          <p:cNvSpPr txBox="1"/>
          <p:nvPr/>
        </p:nvSpPr>
        <p:spPr>
          <a:xfrm>
            <a:off x="8249994" y="3798860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}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1" name="CuadroTexto 40"/>
          <p:cNvSpPr txBox="1"/>
          <p:nvPr/>
        </p:nvSpPr>
        <p:spPr>
          <a:xfrm>
            <a:off x="5386993" y="4653661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{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2" name="CuadroTexto 41"/>
          <p:cNvSpPr txBox="1"/>
          <p:nvPr/>
        </p:nvSpPr>
        <p:spPr>
          <a:xfrm>
            <a:off x="10854751" y="4638699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}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3" name="CuadroTexto 42"/>
          <p:cNvSpPr txBox="1"/>
          <p:nvPr/>
        </p:nvSpPr>
        <p:spPr>
          <a:xfrm>
            <a:off x="4028359" y="5459320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{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4" name="CuadroTexto 43"/>
          <p:cNvSpPr txBox="1"/>
          <p:nvPr/>
        </p:nvSpPr>
        <p:spPr>
          <a:xfrm>
            <a:off x="10596507" y="5428961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}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068051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/>
          <p:cNvCxnSpPr/>
          <p:nvPr/>
        </p:nvCxnSpPr>
        <p:spPr>
          <a:xfrm>
            <a:off x="260685" y="1010653"/>
            <a:ext cx="11670631" cy="0"/>
          </a:xfrm>
          <a:prstGeom prst="line">
            <a:avLst/>
          </a:prstGeom>
          <a:ln w="76200"/>
          <a:effectLst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2" name="CuadroTexto 11"/>
          <p:cNvSpPr txBox="1"/>
          <p:nvPr/>
        </p:nvSpPr>
        <p:spPr>
          <a:xfrm>
            <a:off x="260685" y="326222"/>
            <a:ext cx="47211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BASIC JAVASCRIPT</a:t>
            </a:r>
            <a:endParaRPr lang="es-ES" sz="4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260685" y="1133764"/>
            <a:ext cx="32111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 smtClean="0">
                <a:latin typeface="Aharoni" panose="02010803020104030203" pitchFamily="2" charset="-79"/>
                <a:cs typeface="Aharoni" panose="02010803020104030203" pitchFamily="2" charset="-79"/>
              </a:rPr>
              <a:t>CONDITIONALS</a:t>
            </a:r>
            <a:endParaRPr lang="es-ES" sz="32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8046720" y="-1828800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)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6685584" y="-160638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(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5204221" y="-2747544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}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4" name="CuadroTexto 13"/>
          <p:cNvSpPr txBox="1"/>
          <p:nvPr/>
        </p:nvSpPr>
        <p:spPr>
          <a:xfrm>
            <a:off x="3981103" y="-2476206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{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6" name="CuadroTexto 25"/>
          <p:cNvSpPr txBox="1"/>
          <p:nvPr/>
        </p:nvSpPr>
        <p:spPr>
          <a:xfrm>
            <a:off x="588722" y="2153920"/>
            <a:ext cx="1103431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3600" dirty="0" smtClean="0">
                <a:latin typeface="Aharoni" panose="02010803020104030203" pitchFamily="2" charset="-79"/>
                <a:cs typeface="Aharoni" panose="02010803020104030203" pitchFamily="2" charset="-79"/>
              </a:rPr>
              <a:t>IF   TYPING    CONSOLE.SHOWMESSAGE  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3600" dirty="0" smtClean="0">
                <a:latin typeface="Aharoni" panose="02010803020104030203" pitchFamily="2" charset="-79"/>
                <a:cs typeface="Aharoni" panose="02010803020104030203" pitchFamily="2" charset="-79"/>
              </a:rPr>
              <a:t>IF   TEACHER.ISTHIRSTY     TEACHER.DRINK 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3600" dirty="0" smtClean="0">
                <a:latin typeface="Aharoni" panose="02010803020104030203" pitchFamily="2" charset="-79"/>
                <a:cs typeface="Aharoni" panose="02010803020104030203" pitchFamily="2" charset="-79"/>
              </a:rPr>
              <a:t>IF   SHAVED     SON.KISSTIMES  ME,         ELSE</a:t>
            </a:r>
            <a:br>
              <a:rPr lang="es-ES" sz="3600" dirty="0" smtClean="0"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s-ES" sz="3600" dirty="0" smtClean="0">
                <a:latin typeface="Aharoni" panose="02010803020104030203" pitchFamily="2" charset="-79"/>
                <a:cs typeface="Aharoni" panose="02010803020104030203" pitchFamily="2" charset="-79"/>
              </a:rPr>
              <a:t>SON.KISSTIMES  ME,     </a:t>
            </a:r>
            <a:endParaRPr lang="es-ES" sz="36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7" name="CuadroTexto 26"/>
          <p:cNvSpPr txBox="1"/>
          <p:nvPr/>
        </p:nvSpPr>
        <p:spPr>
          <a:xfrm>
            <a:off x="1490310" y="2150786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(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8" name="CuadroTexto 27"/>
          <p:cNvSpPr txBox="1"/>
          <p:nvPr/>
        </p:nvSpPr>
        <p:spPr>
          <a:xfrm>
            <a:off x="3471820" y="2130466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)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9" name="CuadroTexto 28"/>
          <p:cNvSpPr txBox="1"/>
          <p:nvPr/>
        </p:nvSpPr>
        <p:spPr>
          <a:xfrm>
            <a:off x="9723424" y="2150786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(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0" name="CuadroTexto 29"/>
          <p:cNvSpPr txBox="1"/>
          <p:nvPr/>
        </p:nvSpPr>
        <p:spPr>
          <a:xfrm>
            <a:off x="9987280" y="2150786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)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2" name="CuadroTexto 31"/>
          <p:cNvSpPr txBox="1"/>
          <p:nvPr/>
        </p:nvSpPr>
        <p:spPr>
          <a:xfrm>
            <a:off x="3680439" y="2172558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{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3" name="CuadroTexto 32"/>
          <p:cNvSpPr txBox="1"/>
          <p:nvPr/>
        </p:nvSpPr>
        <p:spPr>
          <a:xfrm>
            <a:off x="10186455" y="2130466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}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4" name="CuadroTexto 33"/>
          <p:cNvSpPr txBox="1"/>
          <p:nvPr/>
        </p:nvSpPr>
        <p:spPr>
          <a:xfrm>
            <a:off x="1523695" y="2976347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(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5" name="CuadroTexto 34"/>
          <p:cNvSpPr txBox="1"/>
          <p:nvPr/>
        </p:nvSpPr>
        <p:spPr>
          <a:xfrm>
            <a:off x="5957409" y="2979390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)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6" name="CuadroTexto 35"/>
          <p:cNvSpPr txBox="1"/>
          <p:nvPr/>
        </p:nvSpPr>
        <p:spPr>
          <a:xfrm>
            <a:off x="6234691" y="3002844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{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7" name="CuadroTexto 36"/>
          <p:cNvSpPr txBox="1"/>
          <p:nvPr/>
        </p:nvSpPr>
        <p:spPr>
          <a:xfrm>
            <a:off x="10574281" y="2976347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}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8" name="CuadroTexto 37"/>
          <p:cNvSpPr txBox="1"/>
          <p:nvPr/>
        </p:nvSpPr>
        <p:spPr>
          <a:xfrm>
            <a:off x="1523695" y="3798774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(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9" name="CuadroTexto 38"/>
          <p:cNvSpPr txBox="1"/>
          <p:nvPr/>
        </p:nvSpPr>
        <p:spPr>
          <a:xfrm>
            <a:off x="3601911" y="377748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)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0" name="CuadroTexto 39"/>
          <p:cNvSpPr txBox="1"/>
          <p:nvPr/>
        </p:nvSpPr>
        <p:spPr>
          <a:xfrm>
            <a:off x="7591302" y="3798774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(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1" name="CuadroTexto 40"/>
          <p:cNvSpPr txBox="1"/>
          <p:nvPr/>
        </p:nvSpPr>
        <p:spPr>
          <a:xfrm>
            <a:off x="10018966" y="2974432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(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2" name="CuadroTexto 41"/>
          <p:cNvSpPr txBox="1"/>
          <p:nvPr/>
        </p:nvSpPr>
        <p:spPr>
          <a:xfrm>
            <a:off x="10310425" y="2990704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)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3" name="CuadroTexto 42"/>
          <p:cNvSpPr txBox="1"/>
          <p:nvPr/>
        </p:nvSpPr>
        <p:spPr>
          <a:xfrm>
            <a:off x="9021887" y="377748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)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4" name="CuadroTexto 43"/>
          <p:cNvSpPr txBox="1"/>
          <p:nvPr/>
        </p:nvSpPr>
        <p:spPr>
          <a:xfrm>
            <a:off x="8685992" y="3796701"/>
            <a:ext cx="47160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2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5" name="CuadroTexto 44"/>
          <p:cNvSpPr txBox="1"/>
          <p:nvPr/>
        </p:nvSpPr>
        <p:spPr>
          <a:xfrm>
            <a:off x="3879193" y="3868975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{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6" name="CuadroTexto 45"/>
          <p:cNvSpPr txBox="1"/>
          <p:nvPr/>
        </p:nvSpPr>
        <p:spPr>
          <a:xfrm>
            <a:off x="9278833" y="3787095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}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7" name="CuadroTexto 46"/>
          <p:cNvSpPr txBox="1"/>
          <p:nvPr/>
        </p:nvSpPr>
        <p:spPr>
          <a:xfrm>
            <a:off x="10702439" y="3770761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{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8" name="CuadroTexto 47"/>
          <p:cNvSpPr txBox="1"/>
          <p:nvPr/>
        </p:nvSpPr>
        <p:spPr>
          <a:xfrm>
            <a:off x="5521887" y="4626590"/>
            <a:ext cx="47160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0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9" name="CuadroTexto 48"/>
          <p:cNvSpPr txBox="1"/>
          <p:nvPr/>
        </p:nvSpPr>
        <p:spPr>
          <a:xfrm>
            <a:off x="4442034" y="4626590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(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50" name="CuadroTexto 49"/>
          <p:cNvSpPr txBox="1"/>
          <p:nvPr/>
        </p:nvSpPr>
        <p:spPr>
          <a:xfrm>
            <a:off x="5838944" y="4622765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)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51" name="CuadroTexto 50"/>
          <p:cNvSpPr txBox="1"/>
          <p:nvPr/>
        </p:nvSpPr>
        <p:spPr>
          <a:xfrm>
            <a:off x="6110732" y="4639980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}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822238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/>
          <p:cNvCxnSpPr/>
          <p:nvPr/>
        </p:nvCxnSpPr>
        <p:spPr>
          <a:xfrm>
            <a:off x="260685" y="1010653"/>
            <a:ext cx="11670631" cy="0"/>
          </a:xfrm>
          <a:prstGeom prst="line">
            <a:avLst/>
          </a:prstGeom>
          <a:ln w="76200"/>
          <a:effectLst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6" name="CuadroTexto 5"/>
          <p:cNvSpPr txBox="1"/>
          <p:nvPr/>
        </p:nvSpPr>
        <p:spPr>
          <a:xfrm>
            <a:off x="260685" y="326222"/>
            <a:ext cx="614783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HOW BROWSERS WORK</a:t>
            </a:r>
            <a:endParaRPr lang="es-ES" sz="4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2058" name="Picture 10" descr="https://encrypted-tbn2.gstatic.com/images?q=tbn:ANd9GcTJF75OVINIALtRP18L7WC_s_3Ap_bZdgcIqQiJPQKZZsGymv0BK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565" y="2362199"/>
            <a:ext cx="3357187" cy="242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0" descr="https://encrypted-tbn2.gstatic.com/images?q=tbn:ANd9GcTJF75OVINIALtRP18L7WC_s_3Ap_bZdgcIqQiJPQKZZsGymv0BK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4268" y="2362198"/>
            <a:ext cx="3357187" cy="242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uadroTexto 1"/>
          <p:cNvSpPr txBox="1"/>
          <p:nvPr/>
        </p:nvSpPr>
        <p:spPr>
          <a:xfrm>
            <a:off x="1291809" y="4972050"/>
            <a:ext cx="2550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RENDER ENGINE</a:t>
            </a:r>
            <a:endParaRPr lang="es-ES" sz="2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7876530" y="4972050"/>
            <a:ext cx="31726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JAVASCRIPT ENGINE</a:t>
            </a:r>
            <a:endParaRPr lang="es-ES" sz="2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561641" y="3114970"/>
            <a:ext cx="4011034" cy="92333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HTML &amp; CSS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9" name="CuadroTexto 8"/>
          <p:cNvSpPr txBox="1"/>
          <p:nvPr/>
        </p:nvSpPr>
        <p:spPr>
          <a:xfrm>
            <a:off x="7457344" y="3114970"/>
            <a:ext cx="4144106" cy="92333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JS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003006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/>
          <p:cNvCxnSpPr/>
          <p:nvPr/>
        </p:nvCxnSpPr>
        <p:spPr>
          <a:xfrm>
            <a:off x="260685" y="1010653"/>
            <a:ext cx="11670631" cy="0"/>
          </a:xfrm>
          <a:prstGeom prst="line">
            <a:avLst/>
          </a:prstGeom>
          <a:ln w="76200"/>
          <a:effectLst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2" name="CuadroTexto 11"/>
          <p:cNvSpPr txBox="1"/>
          <p:nvPr/>
        </p:nvSpPr>
        <p:spPr>
          <a:xfrm>
            <a:off x="260685" y="326222"/>
            <a:ext cx="47211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BASIC JAVASCRIPT</a:t>
            </a:r>
            <a:endParaRPr lang="es-ES" sz="4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260685" y="1133764"/>
            <a:ext cx="32111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 smtClean="0">
                <a:latin typeface="Aharoni" panose="02010803020104030203" pitchFamily="2" charset="-79"/>
                <a:cs typeface="Aharoni" panose="02010803020104030203" pitchFamily="2" charset="-79"/>
              </a:rPr>
              <a:t>CONDITIONALS</a:t>
            </a:r>
            <a:endParaRPr lang="es-ES" sz="32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8046720" y="-1828800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)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6685584" y="-160638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(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5204221" y="-2747544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}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4" name="CuadroTexto 13"/>
          <p:cNvSpPr txBox="1"/>
          <p:nvPr/>
        </p:nvSpPr>
        <p:spPr>
          <a:xfrm>
            <a:off x="3981103" y="-2476206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{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2271" y="1757235"/>
            <a:ext cx="5887458" cy="4808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410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/>
          <p:cNvCxnSpPr/>
          <p:nvPr/>
        </p:nvCxnSpPr>
        <p:spPr>
          <a:xfrm>
            <a:off x="260685" y="1010653"/>
            <a:ext cx="11670631" cy="0"/>
          </a:xfrm>
          <a:prstGeom prst="line">
            <a:avLst/>
          </a:prstGeom>
          <a:ln w="76200"/>
          <a:effectLst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2" name="CuadroTexto 11"/>
          <p:cNvSpPr txBox="1"/>
          <p:nvPr/>
        </p:nvSpPr>
        <p:spPr>
          <a:xfrm>
            <a:off x="260685" y="326222"/>
            <a:ext cx="47211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BASIC JAVASCRIPT</a:t>
            </a:r>
            <a:endParaRPr lang="es-ES" sz="4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260685" y="1133764"/>
            <a:ext cx="32111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 smtClean="0">
                <a:latin typeface="Aharoni" panose="02010803020104030203" pitchFamily="2" charset="-79"/>
                <a:cs typeface="Aharoni" panose="02010803020104030203" pitchFamily="2" charset="-79"/>
              </a:rPr>
              <a:t>CONDITIONALS</a:t>
            </a:r>
            <a:endParaRPr lang="es-ES" sz="32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8046720" y="-1828800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)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6685584" y="-160638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(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5204221" y="-2747544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}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4" name="CuadroTexto 13"/>
          <p:cNvSpPr txBox="1"/>
          <p:nvPr/>
        </p:nvSpPr>
        <p:spPr>
          <a:xfrm>
            <a:off x="3981103" y="-2476206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{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1422400" y="1849120"/>
            <a:ext cx="9690473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3200" dirty="0" smtClean="0">
                <a:latin typeface="Aharoni" panose="02010803020104030203" pitchFamily="2" charset="-79"/>
                <a:cs typeface="Aharoni" panose="02010803020104030203" pitchFamily="2" charset="-79"/>
              </a:rPr>
              <a:t>CONDITIONALS ARE USED TO CHECK BOOLEAN </a:t>
            </a:r>
            <a:br>
              <a:rPr lang="es-ES" sz="3200" dirty="0" smtClean="0"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s-ES" sz="3200" dirty="0" smtClean="0">
                <a:latin typeface="Aharoni" panose="02010803020104030203" pitchFamily="2" charset="-79"/>
                <a:cs typeface="Aharoni" panose="02010803020104030203" pitchFamily="2" charset="-79"/>
              </a:rPr>
              <a:t>VALUES TO DECIDE WHAT TO DO.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32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Operators</a:t>
            </a:r>
            <a:r>
              <a:rPr lang="es-ES" sz="3200" dirty="0" smtClean="0">
                <a:latin typeface="Aharoni" panose="02010803020104030203" pitchFamily="2" charset="-79"/>
                <a:cs typeface="Aharoni" panose="02010803020104030203" pitchFamily="2" charset="-79"/>
              </a:rPr>
              <a:t>:</a:t>
            </a:r>
            <a:br>
              <a:rPr lang="es-ES" sz="3200" dirty="0" smtClean="0"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s-ES" sz="3200" dirty="0" smtClean="0">
                <a:latin typeface="Aharoni" panose="02010803020104030203" pitchFamily="2" charset="-79"/>
                <a:cs typeface="Aharoni" panose="02010803020104030203" pitchFamily="2" charset="-79"/>
              </a:rPr>
              <a:t>	II - &amp;&amp; - != - !== - == - ===…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3200" dirty="0" smtClean="0">
                <a:latin typeface="Aharoni" panose="02010803020104030203" pitchFamily="2" charset="-79"/>
                <a:cs typeface="Aharoni" panose="02010803020104030203" pitchFamily="2" charset="-79"/>
              </a:rPr>
              <a:t>OTHER CONDITIONALS INSTRUCTIONS: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3200" dirty="0" smtClean="0">
                <a:latin typeface="Aharoni" panose="02010803020104030203" pitchFamily="2" charset="-79"/>
                <a:cs typeface="Aharoni" panose="02010803020104030203" pitchFamily="2" charset="-79"/>
              </a:rPr>
              <a:t>SWITCH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3200" dirty="0" smtClean="0">
                <a:latin typeface="Aharoni" panose="02010803020104030203" pitchFamily="2" charset="-79"/>
                <a:cs typeface="Aharoni" panose="02010803020104030203" pitchFamily="2" charset="-79"/>
              </a:rPr>
              <a:t>TERNARY OPERATOR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3200" dirty="0" smtClean="0">
                <a:latin typeface="Aharoni" panose="02010803020104030203" pitchFamily="2" charset="-79"/>
                <a:cs typeface="Aharoni" panose="02010803020104030203" pitchFamily="2" charset="-79"/>
              </a:rPr>
              <a:t>ARRAY*</a:t>
            </a:r>
            <a:endParaRPr lang="es-ES" sz="32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1825760" y="6177280"/>
            <a:ext cx="85404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smtClean="0"/>
              <a:t>* </a:t>
            </a:r>
            <a:r>
              <a:rPr lang="es-ES" sz="2400" dirty="0" err="1" smtClean="0"/>
              <a:t>An</a:t>
            </a:r>
            <a:r>
              <a:rPr lang="es-ES" sz="2400" dirty="0" smtClean="0"/>
              <a:t> </a:t>
            </a:r>
            <a:r>
              <a:rPr lang="es-ES" sz="2400" dirty="0" err="1" smtClean="0"/>
              <a:t>array</a:t>
            </a:r>
            <a:r>
              <a:rPr lang="es-ES" sz="2400" dirty="0" smtClean="0"/>
              <a:t> can be </a:t>
            </a:r>
            <a:r>
              <a:rPr lang="es-ES" sz="2400" dirty="0" err="1" smtClean="0"/>
              <a:t>used</a:t>
            </a:r>
            <a:r>
              <a:rPr lang="es-ES" sz="2400" dirty="0" smtClean="0"/>
              <a:t> to </a:t>
            </a:r>
            <a:r>
              <a:rPr lang="es-ES" sz="2400" dirty="0" err="1" smtClean="0"/>
              <a:t>improve</a:t>
            </a:r>
            <a:r>
              <a:rPr lang="es-ES" sz="2400" dirty="0" smtClean="0"/>
              <a:t> performance in </a:t>
            </a:r>
            <a:r>
              <a:rPr lang="es-ES" sz="2400" dirty="0" err="1" smtClean="0"/>
              <a:t>big</a:t>
            </a:r>
            <a:r>
              <a:rPr lang="es-ES" sz="2400" dirty="0" smtClean="0"/>
              <a:t> </a:t>
            </a:r>
            <a:r>
              <a:rPr lang="es-ES" sz="2400" dirty="0" err="1" smtClean="0"/>
              <a:t>conditionals</a:t>
            </a:r>
            <a:r>
              <a:rPr lang="es-ES" sz="2400" dirty="0" smtClean="0"/>
              <a:t>.</a:t>
            </a:r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val="2595910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/>
          <p:cNvCxnSpPr/>
          <p:nvPr/>
        </p:nvCxnSpPr>
        <p:spPr>
          <a:xfrm>
            <a:off x="260685" y="1010653"/>
            <a:ext cx="11670631" cy="0"/>
          </a:xfrm>
          <a:prstGeom prst="line">
            <a:avLst/>
          </a:prstGeom>
          <a:ln w="76200"/>
          <a:effectLst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2" name="CuadroTexto 11"/>
          <p:cNvSpPr txBox="1"/>
          <p:nvPr/>
        </p:nvSpPr>
        <p:spPr>
          <a:xfrm>
            <a:off x="260685" y="326222"/>
            <a:ext cx="47211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BASIC JAVASCRIPT</a:t>
            </a:r>
            <a:endParaRPr lang="es-ES" sz="4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260685" y="1133764"/>
            <a:ext cx="17812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 smtClean="0">
                <a:latin typeface="Aharoni" panose="02010803020104030203" pitchFamily="2" charset="-79"/>
                <a:cs typeface="Aharoni" panose="02010803020104030203" pitchFamily="2" charset="-79"/>
              </a:rPr>
              <a:t>ARRAYS</a:t>
            </a:r>
            <a:endParaRPr lang="es-ES" sz="32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8046720" y="-1828800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)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6685584" y="-160638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(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5204221" y="-2747544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}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4" name="CuadroTexto 13"/>
          <p:cNvSpPr txBox="1"/>
          <p:nvPr/>
        </p:nvSpPr>
        <p:spPr>
          <a:xfrm>
            <a:off x="3981103" y="-2476206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{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9" name="CuadroTexto 8"/>
          <p:cNvSpPr txBox="1"/>
          <p:nvPr/>
        </p:nvSpPr>
        <p:spPr>
          <a:xfrm>
            <a:off x="752230" y="2357120"/>
            <a:ext cx="10687541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ES" sz="2800" dirty="0" smtClean="0">
                <a:latin typeface="Aharoni" panose="02010803020104030203" pitchFamily="2" charset="-79"/>
                <a:cs typeface="Aharoni" panose="02010803020104030203" pitchFamily="2" charset="-79"/>
              </a:rPr>
              <a:t>I SHOULD BUY TEA, BREAD AND BUTTER FOR BREAKFAST</a:t>
            </a:r>
          </a:p>
          <a:p>
            <a:pPr>
              <a:lnSpc>
                <a:spcPct val="150000"/>
              </a:lnSpc>
            </a:pPr>
            <a:r>
              <a:rPr lang="es-ES" sz="2800" dirty="0" smtClean="0">
                <a:latin typeface="Aharoni" panose="02010803020104030203" pitchFamily="2" charset="-79"/>
                <a:cs typeface="Aharoni" panose="02010803020104030203" pitchFamily="2" charset="-79"/>
              </a:rPr>
              <a:t>MY FRIENDS ARE DIEGO, SERGIO, JOFRE, DIANA AND CECILIA</a:t>
            </a:r>
          </a:p>
          <a:p>
            <a:pPr>
              <a:lnSpc>
                <a:spcPct val="150000"/>
              </a:lnSpc>
            </a:pPr>
            <a:r>
              <a:rPr lang="es-ES" sz="2800" dirty="0" smtClean="0">
                <a:latin typeface="Aharoni" panose="02010803020104030203" pitchFamily="2" charset="-79"/>
                <a:cs typeface="Aharoni" panose="02010803020104030203" pitchFamily="2" charset="-79"/>
              </a:rPr>
              <a:t>I TRAVELED LAST YEAR TO PARIS, MADRID, BERLIN AND ROMA</a:t>
            </a:r>
            <a:endParaRPr lang="es-ES" sz="28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738556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/>
          <p:cNvCxnSpPr/>
          <p:nvPr/>
        </p:nvCxnSpPr>
        <p:spPr>
          <a:xfrm>
            <a:off x="260685" y="1010653"/>
            <a:ext cx="11670631" cy="0"/>
          </a:xfrm>
          <a:prstGeom prst="line">
            <a:avLst/>
          </a:prstGeom>
          <a:ln w="76200"/>
          <a:effectLst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2" name="CuadroTexto 11"/>
          <p:cNvSpPr txBox="1"/>
          <p:nvPr/>
        </p:nvSpPr>
        <p:spPr>
          <a:xfrm>
            <a:off x="260685" y="326222"/>
            <a:ext cx="47211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BASIC JAVASCRIPT</a:t>
            </a:r>
            <a:endParaRPr lang="es-ES" sz="4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260685" y="1133764"/>
            <a:ext cx="17812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 smtClean="0">
                <a:latin typeface="Aharoni" panose="02010803020104030203" pitchFamily="2" charset="-79"/>
                <a:cs typeface="Aharoni" panose="02010803020104030203" pitchFamily="2" charset="-79"/>
              </a:rPr>
              <a:t>ARRAYS</a:t>
            </a:r>
            <a:endParaRPr lang="es-ES" sz="32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8046720" y="-1828800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)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6685584" y="-160638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(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5204221" y="-2747544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}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4" name="CuadroTexto 13"/>
          <p:cNvSpPr txBox="1"/>
          <p:nvPr/>
        </p:nvSpPr>
        <p:spPr>
          <a:xfrm>
            <a:off x="3981103" y="-2476206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{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2292714" y="-1828800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[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3102404" y="-167461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]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grpSp>
        <p:nvGrpSpPr>
          <p:cNvPr id="4" name="Grupo 3"/>
          <p:cNvGrpSpPr/>
          <p:nvPr/>
        </p:nvGrpSpPr>
        <p:grpSpPr>
          <a:xfrm>
            <a:off x="596615" y="2242701"/>
            <a:ext cx="10998770" cy="2213650"/>
            <a:chOff x="752230" y="2242701"/>
            <a:chExt cx="10998770" cy="2213650"/>
          </a:xfrm>
        </p:grpSpPr>
        <p:sp>
          <p:nvSpPr>
            <p:cNvPr id="15" name="CuadroTexto 14"/>
            <p:cNvSpPr txBox="1"/>
            <p:nvPr/>
          </p:nvSpPr>
          <p:spPr>
            <a:xfrm>
              <a:off x="3259255" y="2242701"/>
              <a:ext cx="39626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5400" dirty="0" smtClean="0">
                  <a:latin typeface="Aharoni" panose="02010803020104030203" pitchFamily="2" charset="-79"/>
                  <a:cs typeface="Aharoni" panose="02010803020104030203" pitchFamily="2" charset="-79"/>
                </a:rPr>
                <a:t>[</a:t>
              </a:r>
              <a:endParaRPr lang="es-ES" sz="5400" dirty="0"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6" name="CuadroTexto 15"/>
            <p:cNvSpPr txBox="1"/>
            <p:nvPr/>
          </p:nvSpPr>
          <p:spPr>
            <a:xfrm>
              <a:off x="7606068" y="2242701"/>
              <a:ext cx="39626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5400" dirty="0" smtClean="0">
                  <a:latin typeface="Aharoni" panose="02010803020104030203" pitchFamily="2" charset="-79"/>
                  <a:cs typeface="Aharoni" panose="02010803020104030203" pitchFamily="2" charset="-79"/>
                </a:rPr>
                <a:t>]</a:t>
              </a:r>
              <a:endParaRPr lang="es-ES" sz="5400" dirty="0"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grpSp>
          <p:nvGrpSpPr>
            <p:cNvPr id="2" name="Grupo 1"/>
            <p:cNvGrpSpPr/>
            <p:nvPr/>
          </p:nvGrpSpPr>
          <p:grpSpPr>
            <a:xfrm>
              <a:off x="752230" y="2357120"/>
              <a:ext cx="10998770" cy="2099231"/>
              <a:chOff x="752230" y="2357120"/>
              <a:chExt cx="10998770" cy="2099231"/>
            </a:xfrm>
          </p:grpSpPr>
          <p:sp>
            <p:nvSpPr>
              <p:cNvPr id="9" name="CuadroTexto 8"/>
              <p:cNvSpPr txBox="1"/>
              <p:nvPr/>
            </p:nvSpPr>
            <p:spPr>
              <a:xfrm>
                <a:off x="752230" y="2357120"/>
                <a:ext cx="10886313" cy="20313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s-ES" sz="2800" dirty="0" smtClean="0">
                    <a:latin typeface="Aharoni" panose="02010803020104030203" pitchFamily="2" charset="-79"/>
                    <a:cs typeface="Aharoni" panose="02010803020104030203" pitchFamily="2" charset="-79"/>
                  </a:rPr>
                  <a:t>I SHOULD BUY   TEA, BREAD AND BUTTER    FOR BREAKFAST</a:t>
                </a:r>
              </a:p>
              <a:p>
                <a:pPr>
                  <a:lnSpc>
                    <a:spcPct val="150000"/>
                  </a:lnSpc>
                </a:pPr>
                <a:r>
                  <a:rPr lang="es-ES" sz="2800" dirty="0" smtClean="0">
                    <a:latin typeface="Aharoni" panose="02010803020104030203" pitchFamily="2" charset="-79"/>
                    <a:cs typeface="Aharoni" panose="02010803020104030203" pitchFamily="2" charset="-79"/>
                  </a:rPr>
                  <a:t>MY FRIENDS ARE   DIEGO, SERGIO, JOFRE, DIANA AND CECILIA</a:t>
                </a:r>
              </a:p>
              <a:p>
                <a:pPr>
                  <a:lnSpc>
                    <a:spcPct val="150000"/>
                  </a:lnSpc>
                </a:pPr>
                <a:r>
                  <a:rPr lang="es-ES" sz="2800" dirty="0" smtClean="0">
                    <a:latin typeface="Aharoni" panose="02010803020104030203" pitchFamily="2" charset="-79"/>
                    <a:cs typeface="Aharoni" panose="02010803020104030203" pitchFamily="2" charset="-79"/>
                  </a:rPr>
                  <a:t>I TRAVELED LAST YEAR TO   PARIS, MADRID, BERLIN AND ROMA</a:t>
                </a:r>
                <a:endParaRPr lang="es-ES" sz="2800" dirty="0">
                  <a:latin typeface="Aharoni" panose="02010803020104030203" pitchFamily="2" charset="-79"/>
                  <a:cs typeface="Aharoni" panose="02010803020104030203" pitchFamily="2" charset="-79"/>
                </a:endParaRPr>
              </a:p>
            </p:txBody>
          </p:sp>
          <p:sp>
            <p:nvSpPr>
              <p:cNvPr id="17" name="CuadroTexto 16"/>
              <p:cNvSpPr txBox="1"/>
              <p:nvPr/>
            </p:nvSpPr>
            <p:spPr>
              <a:xfrm>
                <a:off x="3655517" y="2872995"/>
                <a:ext cx="396262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5400" dirty="0" smtClean="0">
                    <a:latin typeface="Aharoni" panose="02010803020104030203" pitchFamily="2" charset="-79"/>
                    <a:cs typeface="Aharoni" panose="02010803020104030203" pitchFamily="2" charset="-79"/>
                  </a:rPr>
                  <a:t>[</a:t>
                </a:r>
                <a:endParaRPr lang="es-ES" sz="5400" dirty="0">
                  <a:latin typeface="Aharoni" panose="02010803020104030203" pitchFamily="2" charset="-79"/>
                  <a:cs typeface="Aharoni" panose="02010803020104030203" pitchFamily="2" charset="-79"/>
                </a:endParaRPr>
              </a:p>
            </p:txBody>
          </p:sp>
          <p:sp>
            <p:nvSpPr>
              <p:cNvPr id="18" name="CuadroTexto 17"/>
              <p:cNvSpPr txBox="1"/>
              <p:nvPr/>
            </p:nvSpPr>
            <p:spPr>
              <a:xfrm>
                <a:off x="11197247" y="2872995"/>
                <a:ext cx="396262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5400" dirty="0" smtClean="0">
                    <a:latin typeface="Aharoni" panose="02010803020104030203" pitchFamily="2" charset="-79"/>
                    <a:cs typeface="Aharoni" panose="02010803020104030203" pitchFamily="2" charset="-79"/>
                  </a:rPr>
                  <a:t>]</a:t>
                </a:r>
                <a:endParaRPr lang="es-ES" sz="5400" dirty="0">
                  <a:latin typeface="Aharoni" panose="02010803020104030203" pitchFamily="2" charset="-79"/>
                  <a:cs typeface="Aharoni" panose="02010803020104030203" pitchFamily="2" charset="-79"/>
                </a:endParaRPr>
              </a:p>
            </p:txBody>
          </p:sp>
          <p:sp>
            <p:nvSpPr>
              <p:cNvPr id="19" name="CuadroTexto 18"/>
              <p:cNvSpPr txBox="1"/>
              <p:nvPr/>
            </p:nvSpPr>
            <p:spPr>
              <a:xfrm>
                <a:off x="5065563" y="3506455"/>
                <a:ext cx="396262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5400" dirty="0" smtClean="0">
                    <a:latin typeface="Aharoni" panose="02010803020104030203" pitchFamily="2" charset="-79"/>
                    <a:cs typeface="Aharoni" panose="02010803020104030203" pitchFamily="2" charset="-79"/>
                  </a:rPr>
                  <a:t>[</a:t>
                </a:r>
                <a:endParaRPr lang="es-ES" sz="5400" dirty="0">
                  <a:latin typeface="Aharoni" panose="02010803020104030203" pitchFamily="2" charset="-79"/>
                  <a:cs typeface="Aharoni" panose="02010803020104030203" pitchFamily="2" charset="-79"/>
                </a:endParaRPr>
              </a:p>
            </p:txBody>
          </p:sp>
          <p:sp>
            <p:nvSpPr>
              <p:cNvPr id="20" name="CuadroTexto 19"/>
              <p:cNvSpPr txBox="1"/>
              <p:nvPr/>
            </p:nvSpPr>
            <p:spPr>
              <a:xfrm>
                <a:off x="11354738" y="3533021"/>
                <a:ext cx="396262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5400" dirty="0" smtClean="0">
                    <a:latin typeface="Aharoni" panose="02010803020104030203" pitchFamily="2" charset="-79"/>
                    <a:cs typeface="Aharoni" panose="02010803020104030203" pitchFamily="2" charset="-79"/>
                  </a:rPr>
                  <a:t>]</a:t>
                </a:r>
                <a:endParaRPr lang="es-ES" sz="5400" dirty="0">
                  <a:latin typeface="Aharoni" panose="02010803020104030203" pitchFamily="2" charset="-79"/>
                  <a:cs typeface="Aharoni" panose="02010803020104030203" pitchFamily="2" charset="-79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25846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/>
          <p:cNvCxnSpPr/>
          <p:nvPr/>
        </p:nvCxnSpPr>
        <p:spPr>
          <a:xfrm>
            <a:off x="260685" y="1010653"/>
            <a:ext cx="11670631" cy="0"/>
          </a:xfrm>
          <a:prstGeom prst="line">
            <a:avLst/>
          </a:prstGeom>
          <a:ln w="76200"/>
          <a:effectLst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2" name="CuadroTexto 11"/>
          <p:cNvSpPr txBox="1"/>
          <p:nvPr/>
        </p:nvSpPr>
        <p:spPr>
          <a:xfrm>
            <a:off x="260685" y="326222"/>
            <a:ext cx="47211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BASIC JAVASCRIPT</a:t>
            </a:r>
            <a:endParaRPr lang="es-ES" sz="4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260685" y="1133764"/>
            <a:ext cx="17812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 smtClean="0">
                <a:latin typeface="Aharoni" panose="02010803020104030203" pitchFamily="2" charset="-79"/>
                <a:cs typeface="Aharoni" panose="02010803020104030203" pitchFamily="2" charset="-79"/>
              </a:rPr>
              <a:t>ARRAYS</a:t>
            </a:r>
            <a:endParaRPr lang="es-ES" sz="32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8046720" y="-1828800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)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6685584" y="-160638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(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5204221" y="-2747544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}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4" name="CuadroTexto 13"/>
          <p:cNvSpPr txBox="1"/>
          <p:nvPr/>
        </p:nvSpPr>
        <p:spPr>
          <a:xfrm>
            <a:off x="3981103" y="-2476206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{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2292714" y="-1828800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[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3102404" y="-167461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]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5" name="CuadroTexto 14"/>
          <p:cNvSpPr txBox="1"/>
          <p:nvPr/>
        </p:nvSpPr>
        <p:spPr>
          <a:xfrm>
            <a:off x="4424440" y="2242701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[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6" name="CuadroTexto 15"/>
          <p:cNvSpPr txBox="1"/>
          <p:nvPr/>
        </p:nvSpPr>
        <p:spPr>
          <a:xfrm>
            <a:off x="7999093" y="2242701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]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9" name="CuadroTexto 8"/>
          <p:cNvSpPr txBox="1"/>
          <p:nvPr/>
        </p:nvSpPr>
        <p:spPr>
          <a:xfrm>
            <a:off x="596615" y="2357120"/>
            <a:ext cx="10209846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ES" sz="2800" dirty="0" smtClean="0">
                <a:latin typeface="Aharoni" panose="02010803020104030203" pitchFamily="2" charset="-79"/>
                <a:cs typeface="Aharoni" panose="02010803020104030203" pitchFamily="2" charset="-79"/>
              </a:rPr>
              <a:t>BREAKFAST BUY LIST =   TEA, BREAD, BUTTER  </a:t>
            </a:r>
          </a:p>
          <a:p>
            <a:pPr>
              <a:lnSpc>
                <a:spcPct val="150000"/>
              </a:lnSpc>
            </a:pPr>
            <a:r>
              <a:rPr lang="es-ES" sz="2800" dirty="0" smtClean="0">
                <a:latin typeface="Aharoni" panose="02010803020104030203" pitchFamily="2" charset="-79"/>
                <a:cs typeface="Aharoni" panose="02010803020104030203" pitchFamily="2" charset="-79"/>
              </a:rPr>
              <a:t>MY FRIENDS ARE =    DIEGO, SERGIO, JOFRE, DIANA, CECILIA</a:t>
            </a:r>
          </a:p>
          <a:p>
            <a:pPr>
              <a:lnSpc>
                <a:spcPct val="150000"/>
              </a:lnSpc>
            </a:pPr>
            <a:r>
              <a:rPr lang="es-ES" sz="2800" dirty="0" smtClean="0">
                <a:latin typeface="Aharoni" panose="02010803020104030203" pitchFamily="2" charset="-79"/>
                <a:cs typeface="Aharoni" panose="02010803020104030203" pitchFamily="2" charset="-79"/>
              </a:rPr>
              <a:t>LAST YEAR TRAVELS =   PARIS, MADRID, BERLIN AND ROMA</a:t>
            </a:r>
            <a:endParaRPr lang="es-ES" sz="28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7" name="CuadroTexto 16"/>
          <p:cNvSpPr txBox="1"/>
          <p:nvPr/>
        </p:nvSpPr>
        <p:spPr>
          <a:xfrm>
            <a:off x="3906302" y="2872995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[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8" name="CuadroTexto 17"/>
          <p:cNvSpPr txBox="1"/>
          <p:nvPr/>
        </p:nvSpPr>
        <p:spPr>
          <a:xfrm>
            <a:off x="10635232" y="2872995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]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9" name="CuadroTexto 18"/>
          <p:cNvSpPr txBox="1"/>
          <p:nvPr/>
        </p:nvSpPr>
        <p:spPr>
          <a:xfrm>
            <a:off x="4280028" y="3506455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[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0" name="CuadroTexto 19"/>
          <p:cNvSpPr txBox="1"/>
          <p:nvPr/>
        </p:nvSpPr>
        <p:spPr>
          <a:xfrm>
            <a:off x="10609843" y="3533021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]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81311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/>
          <p:cNvCxnSpPr/>
          <p:nvPr/>
        </p:nvCxnSpPr>
        <p:spPr>
          <a:xfrm>
            <a:off x="260685" y="1010653"/>
            <a:ext cx="11670631" cy="0"/>
          </a:xfrm>
          <a:prstGeom prst="line">
            <a:avLst/>
          </a:prstGeom>
          <a:ln w="76200"/>
          <a:effectLst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2" name="CuadroTexto 11"/>
          <p:cNvSpPr txBox="1"/>
          <p:nvPr/>
        </p:nvSpPr>
        <p:spPr>
          <a:xfrm>
            <a:off x="260685" y="326222"/>
            <a:ext cx="47211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BASIC JAVASCRIPT</a:t>
            </a:r>
            <a:endParaRPr lang="es-ES" sz="4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260685" y="1133764"/>
            <a:ext cx="17812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 smtClean="0">
                <a:latin typeface="Aharoni" panose="02010803020104030203" pitchFamily="2" charset="-79"/>
                <a:cs typeface="Aharoni" panose="02010803020104030203" pitchFamily="2" charset="-79"/>
              </a:rPr>
              <a:t>ARRAYS</a:t>
            </a:r>
            <a:endParaRPr lang="es-ES" sz="32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8046720" y="-1828800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)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6685584" y="-160638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(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5204221" y="-2747544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}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4" name="CuadroTexto 13"/>
          <p:cNvSpPr txBox="1"/>
          <p:nvPr/>
        </p:nvSpPr>
        <p:spPr>
          <a:xfrm>
            <a:off x="3981103" y="-2476206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{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2292714" y="-1828800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[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3102404" y="-167461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]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5" name="CuadroTexto 14"/>
          <p:cNvSpPr txBox="1"/>
          <p:nvPr/>
        </p:nvSpPr>
        <p:spPr>
          <a:xfrm>
            <a:off x="4261880" y="2242701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[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6" name="CuadroTexto 15"/>
          <p:cNvSpPr txBox="1"/>
          <p:nvPr/>
        </p:nvSpPr>
        <p:spPr>
          <a:xfrm>
            <a:off x="7816213" y="2242701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]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9" name="CuadroTexto 8"/>
          <p:cNvSpPr txBox="1"/>
          <p:nvPr/>
        </p:nvSpPr>
        <p:spPr>
          <a:xfrm>
            <a:off x="596615" y="2357120"/>
            <a:ext cx="10209846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ES" sz="2800" dirty="0" smtClean="0">
                <a:latin typeface="Aharoni" panose="02010803020104030203" pitchFamily="2" charset="-79"/>
                <a:cs typeface="Aharoni" panose="02010803020104030203" pitchFamily="2" charset="-79"/>
              </a:rPr>
              <a:t>BREAKFASTBUYLIST =   TEA, BREAD, BUTTER  </a:t>
            </a:r>
          </a:p>
          <a:p>
            <a:pPr>
              <a:lnSpc>
                <a:spcPct val="150000"/>
              </a:lnSpc>
            </a:pPr>
            <a:r>
              <a:rPr lang="es-ES" sz="2800" dirty="0" smtClean="0">
                <a:latin typeface="Aharoni" panose="02010803020104030203" pitchFamily="2" charset="-79"/>
                <a:cs typeface="Aharoni" panose="02010803020104030203" pitchFamily="2" charset="-79"/>
              </a:rPr>
              <a:t>MYFRIENDS =   DIEGO, SERGIO, JOFRE, DIANA, CECILIA</a:t>
            </a:r>
          </a:p>
          <a:p>
            <a:pPr>
              <a:lnSpc>
                <a:spcPct val="150000"/>
              </a:lnSpc>
            </a:pPr>
            <a:r>
              <a:rPr lang="es-ES" sz="2800" dirty="0" smtClean="0">
                <a:latin typeface="Aharoni" panose="02010803020104030203" pitchFamily="2" charset="-79"/>
                <a:cs typeface="Aharoni" panose="02010803020104030203" pitchFamily="2" charset="-79"/>
              </a:rPr>
              <a:t>LASTYEARTRAVELS =   PARIS, MADRID, BERLIN AND ROMA</a:t>
            </a:r>
            <a:endParaRPr lang="es-ES" sz="28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7" name="CuadroTexto 16"/>
          <p:cNvSpPr txBox="1"/>
          <p:nvPr/>
        </p:nvSpPr>
        <p:spPr>
          <a:xfrm>
            <a:off x="2971582" y="2872995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[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8" name="CuadroTexto 17"/>
          <p:cNvSpPr txBox="1"/>
          <p:nvPr/>
        </p:nvSpPr>
        <p:spPr>
          <a:xfrm>
            <a:off x="9720832" y="2872995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]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9" name="CuadroTexto 18"/>
          <p:cNvSpPr txBox="1"/>
          <p:nvPr/>
        </p:nvSpPr>
        <p:spPr>
          <a:xfrm>
            <a:off x="4117468" y="3506455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[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0" name="CuadroTexto 19"/>
          <p:cNvSpPr txBox="1"/>
          <p:nvPr/>
        </p:nvSpPr>
        <p:spPr>
          <a:xfrm>
            <a:off x="10366003" y="3533021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]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043294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/>
          <p:cNvCxnSpPr/>
          <p:nvPr/>
        </p:nvCxnSpPr>
        <p:spPr>
          <a:xfrm>
            <a:off x="260685" y="1010653"/>
            <a:ext cx="11670631" cy="0"/>
          </a:xfrm>
          <a:prstGeom prst="line">
            <a:avLst/>
          </a:prstGeom>
          <a:ln w="76200"/>
          <a:effectLst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2" name="CuadroTexto 11"/>
          <p:cNvSpPr txBox="1"/>
          <p:nvPr/>
        </p:nvSpPr>
        <p:spPr>
          <a:xfrm>
            <a:off x="260685" y="326222"/>
            <a:ext cx="47211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BASIC JAVASCRIPT</a:t>
            </a:r>
            <a:endParaRPr lang="es-ES" sz="4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260685" y="1133764"/>
            <a:ext cx="17812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 smtClean="0">
                <a:latin typeface="Aharoni" panose="02010803020104030203" pitchFamily="2" charset="-79"/>
                <a:cs typeface="Aharoni" panose="02010803020104030203" pitchFamily="2" charset="-79"/>
              </a:rPr>
              <a:t>ARRAYS</a:t>
            </a:r>
            <a:endParaRPr lang="es-ES" sz="32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8046720" y="-1828800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)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6685584" y="-160638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(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5204221" y="-2747544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}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4" name="CuadroTexto 13"/>
          <p:cNvSpPr txBox="1"/>
          <p:nvPr/>
        </p:nvSpPr>
        <p:spPr>
          <a:xfrm>
            <a:off x="3981103" y="-2476206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{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2292714" y="-1828800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[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3102404" y="-167461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]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5" name="CuadroTexto 14"/>
          <p:cNvSpPr txBox="1"/>
          <p:nvPr/>
        </p:nvSpPr>
        <p:spPr>
          <a:xfrm>
            <a:off x="4261880" y="2242701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[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6" name="CuadroTexto 15"/>
          <p:cNvSpPr txBox="1"/>
          <p:nvPr/>
        </p:nvSpPr>
        <p:spPr>
          <a:xfrm>
            <a:off x="7816213" y="2242701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]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9" name="CuadroTexto 8"/>
          <p:cNvSpPr txBox="1"/>
          <p:nvPr/>
        </p:nvSpPr>
        <p:spPr>
          <a:xfrm>
            <a:off x="596615" y="2357120"/>
            <a:ext cx="10209846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ES" sz="2800" dirty="0" smtClean="0">
                <a:latin typeface="Aharoni" panose="02010803020104030203" pitchFamily="2" charset="-79"/>
                <a:cs typeface="Aharoni" panose="02010803020104030203" pitchFamily="2" charset="-79"/>
              </a:rPr>
              <a:t>BREAKFASTBUYLIST =   TEA, BREAD, BUTTER  </a:t>
            </a:r>
          </a:p>
          <a:p>
            <a:pPr>
              <a:lnSpc>
                <a:spcPct val="150000"/>
              </a:lnSpc>
            </a:pPr>
            <a:r>
              <a:rPr lang="es-ES" sz="2800" dirty="0" smtClean="0">
                <a:latin typeface="Aharoni" panose="02010803020104030203" pitchFamily="2" charset="-79"/>
                <a:cs typeface="Aharoni" panose="02010803020104030203" pitchFamily="2" charset="-79"/>
              </a:rPr>
              <a:t>MYFRIENDS =   DIEGO, SERGIO, JOFRE, DIANA, CECILIA</a:t>
            </a:r>
          </a:p>
          <a:p>
            <a:pPr>
              <a:lnSpc>
                <a:spcPct val="150000"/>
              </a:lnSpc>
            </a:pPr>
            <a:r>
              <a:rPr lang="es-ES" sz="2800" dirty="0" smtClean="0">
                <a:latin typeface="Aharoni" panose="02010803020104030203" pitchFamily="2" charset="-79"/>
                <a:cs typeface="Aharoni" panose="02010803020104030203" pitchFamily="2" charset="-79"/>
              </a:rPr>
              <a:t>LASTYEARTRAVELS =   PARIS, MADRID, BERLIN AND ROMA</a:t>
            </a:r>
            <a:endParaRPr lang="es-ES" sz="28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7" name="CuadroTexto 16"/>
          <p:cNvSpPr txBox="1"/>
          <p:nvPr/>
        </p:nvSpPr>
        <p:spPr>
          <a:xfrm>
            <a:off x="2971582" y="2872995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[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8" name="CuadroTexto 17"/>
          <p:cNvSpPr txBox="1"/>
          <p:nvPr/>
        </p:nvSpPr>
        <p:spPr>
          <a:xfrm>
            <a:off x="9720832" y="2872995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]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9" name="CuadroTexto 18"/>
          <p:cNvSpPr txBox="1"/>
          <p:nvPr/>
        </p:nvSpPr>
        <p:spPr>
          <a:xfrm>
            <a:off x="4117468" y="3506455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[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0" name="CuadroTexto 19"/>
          <p:cNvSpPr txBox="1"/>
          <p:nvPr/>
        </p:nvSpPr>
        <p:spPr>
          <a:xfrm>
            <a:off x="10366003" y="3533021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]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081601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/>
          <p:cNvCxnSpPr/>
          <p:nvPr/>
        </p:nvCxnSpPr>
        <p:spPr>
          <a:xfrm>
            <a:off x="260685" y="1010653"/>
            <a:ext cx="11670631" cy="0"/>
          </a:xfrm>
          <a:prstGeom prst="line">
            <a:avLst/>
          </a:prstGeom>
          <a:ln w="76200"/>
          <a:effectLst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2" name="CuadroTexto 11"/>
          <p:cNvSpPr txBox="1"/>
          <p:nvPr/>
        </p:nvSpPr>
        <p:spPr>
          <a:xfrm>
            <a:off x="260685" y="326222"/>
            <a:ext cx="47211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BASIC JAVASCRIPT</a:t>
            </a:r>
            <a:endParaRPr lang="es-ES" sz="4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260685" y="1133764"/>
            <a:ext cx="17812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 smtClean="0">
                <a:latin typeface="Aharoni" panose="02010803020104030203" pitchFamily="2" charset="-79"/>
                <a:cs typeface="Aharoni" panose="02010803020104030203" pitchFamily="2" charset="-79"/>
              </a:rPr>
              <a:t>ARRAYS</a:t>
            </a:r>
            <a:endParaRPr lang="es-ES" sz="32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8046720" y="-1828800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)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6685584" y="-160638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(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5204221" y="-2747544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}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4" name="CuadroTexto 13"/>
          <p:cNvSpPr txBox="1"/>
          <p:nvPr/>
        </p:nvSpPr>
        <p:spPr>
          <a:xfrm>
            <a:off x="3981103" y="-2476206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{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2292714" y="-1828800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[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3102404" y="-167461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]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9" name="CuadroTexto 8"/>
          <p:cNvSpPr txBox="1"/>
          <p:nvPr/>
        </p:nvSpPr>
        <p:spPr>
          <a:xfrm>
            <a:off x="596615" y="2357120"/>
            <a:ext cx="11404084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Arrays</a:t>
            </a:r>
            <a:r>
              <a:rPr lang="es-ES" sz="28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in </a:t>
            </a:r>
            <a:r>
              <a:rPr lang="es-ES" sz="28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Javascript</a:t>
            </a:r>
            <a:r>
              <a:rPr lang="es-ES" sz="28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as </a:t>
            </a:r>
            <a:r>
              <a:rPr lang="es-ES" sz="28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Javascript</a:t>
            </a:r>
            <a:r>
              <a:rPr lang="es-ES" sz="28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are </a:t>
            </a:r>
            <a:r>
              <a:rPr lang="es-ES" sz="28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not</a:t>
            </a:r>
            <a:r>
              <a:rPr lang="es-ES" sz="28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28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strong</a:t>
            </a:r>
            <a:r>
              <a:rPr lang="es-ES" sz="28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28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typed</a:t>
            </a:r>
            <a:r>
              <a:rPr lang="es-ES" sz="28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so </a:t>
            </a:r>
            <a:r>
              <a:rPr lang="es-ES" sz="28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you</a:t>
            </a:r>
            <a:r>
              <a:rPr lang="es-ES" sz="2800" dirty="0" smtClean="0">
                <a:latin typeface="Aharoni" panose="02010803020104030203" pitchFamily="2" charset="-79"/>
                <a:cs typeface="Aharoni" panose="02010803020104030203" pitchFamily="2" charset="-79"/>
              </a:rPr>
              <a:t/>
            </a:r>
            <a:br>
              <a:rPr lang="es-ES" sz="2800" dirty="0" smtClean="0"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s-ES" sz="2800" dirty="0" smtClean="0">
                <a:latin typeface="Aharoni" panose="02010803020104030203" pitchFamily="2" charset="-79"/>
                <a:cs typeface="Aharoni" panose="02010803020104030203" pitchFamily="2" charset="-79"/>
              </a:rPr>
              <a:t>can mix </a:t>
            </a:r>
            <a:r>
              <a:rPr lang="es-ES" sz="28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different</a:t>
            </a:r>
            <a:r>
              <a:rPr lang="es-ES" sz="28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28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types</a:t>
            </a:r>
            <a:r>
              <a:rPr lang="es-ES" sz="28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in a </a:t>
            </a:r>
            <a:r>
              <a:rPr lang="es-ES" sz="28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same</a:t>
            </a:r>
            <a:r>
              <a:rPr lang="es-ES" sz="28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28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array</a:t>
            </a:r>
            <a:r>
              <a:rPr lang="es-ES" sz="2800" dirty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28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but</a:t>
            </a:r>
            <a:r>
              <a:rPr lang="es-ES" sz="28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28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is</a:t>
            </a:r>
            <a:r>
              <a:rPr lang="es-ES" sz="28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28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considered</a:t>
            </a:r>
            <a:r>
              <a:rPr lang="es-ES" sz="28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a </a:t>
            </a:r>
            <a:r>
              <a:rPr lang="es-ES" sz="28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bad</a:t>
            </a:r>
            <a:r>
              <a:rPr lang="es-ES" sz="2800" dirty="0">
                <a:latin typeface="Aharoni" panose="02010803020104030203" pitchFamily="2" charset="-79"/>
                <a:cs typeface="Aharoni" panose="02010803020104030203" pitchFamily="2" charset="-79"/>
              </a:rPr>
              <a:t/>
            </a:r>
            <a:br>
              <a:rPr lang="es-ES" sz="2800" dirty="0"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s-ES" sz="28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practice</a:t>
            </a:r>
            <a:r>
              <a:rPr lang="es-ES" sz="2800" dirty="0" smtClean="0">
                <a:latin typeface="Aharoni" panose="02010803020104030203" pitchFamily="2" charset="-79"/>
                <a:cs typeface="Aharoni" panose="02010803020104030203" pitchFamily="2" charset="-79"/>
              </a:rPr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Arrays</a:t>
            </a:r>
            <a:r>
              <a:rPr lang="es-ES" sz="28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28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is</a:t>
            </a:r>
            <a:r>
              <a:rPr lang="es-ES" sz="28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a set/</a:t>
            </a:r>
            <a:r>
              <a:rPr lang="es-ES" sz="28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list</a:t>
            </a:r>
            <a:r>
              <a:rPr lang="es-ES" sz="28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of ítems </a:t>
            </a:r>
            <a:r>
              <a:rPr lang="es-ES" sz="28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that</a:t>
            </a:r>
            <a:r>
              <a:rPr lang="es-ES" sz="28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28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you</a:t>
            </a:r>
            <a:r>
              <a:rPr lang="es-ES" sz="28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28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want</a:t>
            </a:r>
            <a:r>
              <a:rPr lang="es-ES" sz="28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to store so </a:t>
            </a:r>
            <a:r>
              <a:rPr lang="es-ES" sz="28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that</a:t>
            </a:r>
            <a:r>
              <a:rPr lang="es-ES" sz="28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28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you</a:t>
            </a:r>
            <a:r>
              <a:rPr lang="es-ES" sz="2800" dirty="0" smtClean="0">
                <a:latin typeface="Aharoni" panose="02010803020104030203" pitchFamily="2" charset="-79"/>
                <a:cs typeface="Aharoni" panose="02010803020104030203" pitchFamily="2" charset="-79"/>
              </a:rPr>
              <a:t/>
            </a:r>
            <a:br>
              <a:rPr lang="es-ES" sz="2800" dirty="0" smtClean="0"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s-ES" sz="2800" dirty="0" smtClean="0">
                <a:latin typeface="Aharoni" panose="02010803020104030203" pitchFamily="2" charset="-79"/>
                <a:cs typeface="Aharoni" panose="02010803020104030203" pitchFamily="2" charset="-79"/>
              </a:rPr>
              <a:t>can </a:t>
            </a:r>
            <a:r>
              <a:rPr lang="es-ES" sz="28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loop</a:t>
            </a:r>
            <a:r>
              <a:rPr lang="es-ES" sz="28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28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over</a:t>
            </a:r>
            <a:r>
              <a:rPr lang="es-ES" sz="28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28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them</a:t>
            </a:r>
            <a:r>
              <a:rPr lang="es-ES" sz="28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to </a:t>
            </a:r>
            <a:r>
              <a:rPr lang="es-ES" sz="28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make</a:t>
            </a:r>
            <a:r>
              <a:rPr lang="es-ES" sz="28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28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some</a:t>
            </a:r>
            <a:r>
              <a:rPr lang="es-ES" sz="28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28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process</a:t>
            </a:r>
            <a:r>
              <a:rPr lang="es-ES" sz="28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28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over</a:t>
            </a:r>
            <a:r>
              <a:rPr lang="es-ES" sz="28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28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them</a:t>
            </a:r>
            <a:r>
              <a:rPr lang="es-ES" sz="2800" dirty="0" smtClean="0">
                <a:latin typeface="Aharoni" panose="02010803020104030203" pitchFamily="2" charset="-79"/>
                <a:cs typeface="Aharoni" panose="02010803020104030203" pitchFamily="2" charset="-79"/>
              </a:rPr>
              <a:t>.</a:t>
            </a:r>
            <a:br>
              <a:rPr lang="es-ES" sz="2800" dirty="0" smtClean="0"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s-ES" sz="2800" dirty="0" smtClean="0">
                <a:latin typeface="Aharoni" panose="02010803020104030203" pitchFamily="2" charset="-79"/>
                <a:cs typeface="Aharoni" panose="02010803020104030203" pitchFamily="2" charset="-79"/>
              </a:rPr>
              <a:t>(</a:t>
            </a:r>
            <a:r>
              <a:rPr lang="es-ES" sz="28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Draw</a:t>
            </a:r>
            <a:r>
              <a:rPr lang="es-ES" sz="28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a </a:t>
            </a:r>
            <a:r>
              <a:rPr lang="es-ES" sz="28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list</a:t>
            </a:r>
            <a:r>
              <a:rPr lang="es-ES" sz="2800" dirty="0" smtClean="0">
                <a:latin typeface="Aharoni" panose="02010803020104030203" pitchFamily="2" charset="-79"/>
                <a:cs typeface="Aharoni" panose="02010803020104030203" pitchFamily="2" charset="-79"/>
              </a:rPr>
              <a:t>, </a:t>
            </a:r>
            <a:r>
              <a:rPr lang="es-ES" sz="28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increase</a:t>
            </a:r>
            <a:r>
              <a:rPr lang="es-ES" sz="28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VAT…)</a:t>
            </a:r>
          </a:p>
        </p:txBody>
      </p:sp>
    </p:spTree>
    <p:extLst>
      <p:ext uri="{BB962C8B-B14F-4D97-AF65-F5344CB8AC3E}">
        <p14:creationId xmlns:p14="http://schemas.microsoft.com/office/powerpoint/2010/main" val="3386466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/>
          <p:cNvCxnSpPr/>
          <p:nvPr/>
        </p:nvCxnSpPr>
        <p:spPr>
          <a:xfrm>
            <a:off x="260685" y="1010653"/>
            <a:ext cx="11670631" cy="0"/>
          </a:xfrm>
          <a:prstGeom prst="line">
            <a:avLst/>
          </a:prstGeom>
          <a:ln w="76200"/>
          <a:effectLst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2" name="CuadroTexto 11"/>
          <p:cNvSpPr txBox="1"/>
          <p:nvPr/>
        </p:nvSpPr>
        <p:spPr>
          <a:xfrm>
            <a:off x="260685" y="326222"/>
            <a:ext cx="47211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BASIC JAVASCRIPT</a:t>
            </a:r>
            <a:endParaRPr lang="es-ES" sz="4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260685" y="1133764"/>
            <a:ext cx="15263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 smtClean="0">
                <a:latin typeface="Aharoni" panose="02010803020104030203" pitchFamily="2" charset="-79"/>
                <a:cs typeface="Aharoni" panose="02010803020104030203" pitchFamily="2" charset="-79"/>
              </a:rPr>
              <a:t>LOOPS</a:t>
            </a:r>
            <a:endParaRPr lang="es-ES" sz="32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8046720" y="-1828800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)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6685584" y="-160638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(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5204221" y="-2747544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}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4" name="CuadroTexto 13"/>
          <p:cNvSpPr txBox="1"/>
          <p:nvPr/>
        </p:nvSpPr>
        <p:spPr>
          <a:xfrm>
            <a:off x="3981103" y="-2476206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{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2292714" y="-1828800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[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3102404" y="-167461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]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9" name="CuadroTexto 8"/>
          <p:cNvSpPr txBox="1"/>
          <p:nvPr/>
        </p:nvSpPr>
        <p:spPr>
          <a:xfrm>
            <a:off x="596615" y="2357120"/>
            <a:ext cx="9958175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800" dirty="0" smtClean="0">
                <a:latin typeface="Aharoni" panose="02010803020104030203" pitchFamily="2" charset="-79"/>
                <a:cs typeface="Aharoni" panose="02010803020104030203" pitchFamily="2" charset="-79"/>
              </a:rPr>
              <a:t>I GIVE A PRESENT TO MY FRIENDS ALEIX, AIDA, MIGUEL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800" dirty="0" smtClean="0">
                <a:latin typeface="Aharoni" panose="02010803020104030203" pitchFamily="2" charset="-79"/>
                <a:cs typeface="Aharoni" panose="02010803020104030203" pitchFamily="2" charset="-79"/>
              </a:rPr>
              <a:t>I BUY BUTTER, BREAD, BACON AND TEA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800" dirty="0" smtClean="0">
                <a:latin typeface="Aharoni" panose="02010803020104030203" pitchFamily="2" charset="-79"/>
                <a:cs typeface="Aharoni" panose="02010803020104030203" pitchFamily="2" charset="-79"/>
              </a:rPr>
              <a:t>I CLEAN THE TEN DISHES AND THE SIX GLASSES</a:t>
            </a:r>
          </a:p>
        </p:txBody>
      </p:sp>
    </p:spTree>
    <p:extLst>
      <p:ext uri="{BB962C8B-B14F-4D97-AF65-F5344CB8AC3E}">
        <p14:creationId xmlns:p14="http://schemas.microsoft.com/office/powerpoint/2010/main" val="879541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/>
          <p:cNvCxnSpPr/>
          <p:nvPr/>
        </p:nvCxnSpPr>
        <p:spPr>
          <a:xfrm>
            <a:off x="260685" y="1010653"/>
            <a:ext cx="11670631" cy="0"/>
          </a:xfrm>
          <a:prstGeom prst="line">
            <a:avLst/>
          </a:prstGeom>
          <a:ln w="76200"/>
          <a:effectLst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2" name="CuadroTexto 11"/>
          <p:cNvSpPr txBox="1"/>
          <p:nvPr/>
        </p:nvSpPr>
        <p:spPr>
          <a:xfrm>
            <a:off x="260685" y="326222"/>
            <a:ext cx="47211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BASIC JAVASCRIPT</a:t>
            </a:r>
            <a:endParaRPr lang="es-ES" sz="4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260685" y="1133764"/>
            <a:ext cx="15263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 smtClean="0">
                <a:latin typeface="Aharoni" panose="02010803020104030203" pitchFamily="2" charset="-79"/>
                <a:cs typeface="Aharoni" panose="02010803020104030203" pitchFamily="2" charset="-79"/>
              </a:rPr>
              <a:t>LOOPS</a:t>
            </a:r>
            <a:endParaRPr lang="es-ES" sz="32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8046720" y="-1828800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)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6685584" y="-160638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(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5204221" y="-2747544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}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4" name="CuadroTexto 13"/>
          <p:cNvSpPr txBox="1"/>
          <p:nvPr/>
        </p:nvSpPr>
        <p:spPr>
          <a:xfrm>
            <a:off x="3981103" y="-2476206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{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1921013" y="-1943574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[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3102404" y="-167461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]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9" name="CuadroTexto 8"/>
          <p:cNvSpPr txBox="1"/>
          <p:nvPr/>
        </p:nvSpPr>
        <p:spPr>
          <a:xfrm>
            <a:off x="596615" y="2357120"/>
            <a:ext cx="10156948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800" dirty="0" smtClean="0">
                <a:latin typeface="Aharoni" panose="02010803020104030203" pitchFamily="2" charset="-79"/>
                <a:cs typeface="Aharoni" panose="02010803020104030203" pitchFamily="2" charset="-79"/>
              </a:rPr>
              <a:t>I GIVE A PRESENT TO MY FRIENDS   ALEIX, AIDA, MIGUEL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800" dirty="0" smtClean="0">
                <a:latin typeface="Aharoni" panose="02010803020104030203" pitchFamily="2" charset="-79"/>
                <a:cs typeface="Aharoni" panose="02010803020104030203" pitchFamily="2" charset="-79"/>
              </a:rPr>
              <a:t>I BUY   BUTTER, BREAD, BACON, TEA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800" dirty="0" smtClean="0">
                <a:latin typeface="Aharoni" panose="02010803020104030203" pitchFamily="2" charset="-79"/>
                <a:cs typeface="Aharoni" panose="02010803020104030203" pitchFamily="2" charset="-79"/>
              </a:rPr>
              <a:t>I CLEAN   THE TEN DISHES  AND   THE SIX GLASSES</a:t>
            </a:r>
          </a:p>
        </p:txBody>
      </p:sp>
      <p:sp>
        <p:nvSpPr>
          <p:cNvPr id="15" name="CuadroTexto 14"/>
          <p:cNvSpPr txBox="1"/>
          <p:nvPr/>
        </p:nvSpPr>
        <p:spPr>
          <a:xfrm>
            <a:off x="6746544" y="2263021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[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6" name="CuadroTexto 15"/>
          <p:cNvSpPr txBox="1"/>
          <p:nvPr/>
        </p:nvSpPr>
        <p:spPr>
          <a:xfrm>
            <a:off x="10555432" y="2263021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]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7" name="CuadroTexto 16"/>
          <p:cNvSpPr txBox="1"/>
          <p:nvPr/>
        </p:nvSpPr>
        <p:spPr>
          <a:xfrm>
            <a:off x="2038052" y="2850157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[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8" name="CuadroTexto 17"/>
          <p:cNvSpPr txBox="1"/>
          <p:nvPr/>
        </p:nvSpPr>
        <p:spPr>
          <a:xfrm>
            <a:off x="7019671" y="2876723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]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9" name="CuadroTexto 18"/>
          <p:cNvSpPr txBox="1"/>
          <p:nvPr/>
        </p:nvSpPr>
        <p:spPr>
          <a:xfrm>
            <a:off x="2474314" y="3544926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[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0" name="CuadroTexto 19"/>
          <p:cNvSpPr txBox="1"/>
          <p:nvPr/>
        </p:nvSpPr>
        <p:spPr>
          <a:xfrm>
            <a:off x="6373655" y="3559214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[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1" name="CuadroTexto 20"/>
          <p:cNvSpPr txBox="1"/>
          <p:nvPr/>
        </p:nvSpPr>
        <p:spPr>
          <a:xfrm>
            <a:off x="5238904" y="3556867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]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2" name="CuadroTexto 21"/>
          <p:cNvSpPr txBox="1"/>
          <p:nvPr/>
        </p:nvSpPr>
        <p:spPr>
          <a:xfrm>
            <a:off x="9387999" y="3536547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]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68015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/>
          <p:cNvCxnSpPr/>
          <p:nvPr/>
        </p:nvCxnSpPr>
        <p:spPr>
          <a:xfrm>
            <a:off x="260685" y="1010653"/>
            <a:ext cx="11670631" cy="0"/>
          </a:xfrm>
          <a:prstGeom prst="line">
            <a:avLst/>
          </a:prstGeom>
          <a:ln w="76200"/>
          <a:effectLst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6" name="CuadroTexto 5"/>
          <p:cNvSpPr txBox="1"/>
          <p:nvPr/>
        </p:nvSpPr>
        <p:spPr>
          <a:xfrm>
            <a:off x="260685" y="326222"/>
            <a:ext cx="614783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HOW BROWSERS WORK</a:t>
            </a:r>
            <a:endParaRPr lang="es-ES" sz="4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grpSp>
        <p:nvGrpSpPr>
          <p:cNvPr id="14" name="Grupo 13"/>
          <p:cNvGrpSpPr/>
          <p:nvPr/>
        </p:nvGrpSpPr>
        <p:grpSpPr>
          <a:xfrm>
            <a:off x="2837578" y="1655069"/>
            <a:ext cx="6516844" cy="4500362"/>
            <a:chOff x="5848640" y="1938538"/>
            <a:chExt cx="4647619" cy="3209524"/>
          </a:xfrm>
        </p:grpSpPr>
        <p:pic>
          <p:nvPicPr>
            <p:cNvPr id="11" name="Imagen 1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8640" y="1938538"/>
              <a:ext cx="4647619" cy="3209524"/>
            </a:xfrm>
            <a:prstGeom prst="rect">
              <a:avLst/>
            </a:prstGeom>
          </p:spPr>
        </p:pic>
        <p:cxnSp>
          <p:nvCxnSpPr>
            <p:cNvPr id="13" name="Conector recto de flecha 12"/>
            <p:cNvCxnSpPr/>
            <p:nvPr/>
          </p:nvCxnSpPr>
          <p:spPr>
            <a:xfrm>
              <a:off x="8172449" y="2686157"/>
              <a:ext cx="0" cy="228493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ector recto de flecha 14"/>
            <p:cNvCxnSpPr/>
            <p:nvPr/>
          </p:nvCxnSpPr>
          <p:spPr>
            <a:xfrm>
              <a:off x="8172449" y="3467207"/>
              <a:ext cx="0" cy="228493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ector recto de flecha 15"/>
            <p:cNvCxnSpPr/>
            <p:nvPr/>
          </p:nvCxnSpPr>
          <p:spPr>
            <a:xfrm>
              <a:off x="8172449" y="4248257"/>
              <a:ext cx="0" cy="228493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8" name="Imagen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4151" y="1127077"/>
            <a:ext cx="1587165" cy="1215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357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/>
          <p:cNvCxnSpPr/>
          <p:nvPr/>
        </p:nvCxnSpPr>
        <p:spPr>
          <a:xfrm>
            <a:off x="260685" y="1010653"/>
            <a:ext cx="11670631" cy="0"/>
          </a:xfrm>
          <a:prstGeom prst="line">
            <a:avLst/>
          </a:prstGeom>
          <a:ln w="76200"/>
          <a:effectLst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2" name="CuadroTexto 11"/>
          <p:cNvSpPr txBox="1"/>
          <p:nvPr/>
        </p:nvSpPr>
        <p:spPr>
          <a:xfrm>
            <a:off x="260685" y="326222"/>
            <a:ext cx="47211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BASIC JAVASCRIPT</a:t>
            </a:r>
            <a:endParaRPr lang="es-ES" sz="4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260685" y="1133764"/>
            <a:ext cx="15263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 smtClean="0">
                <a:latin typeface="Aharoni" panose="02010803020104030203" pitchFamily="2" charset="-79"/>
                <a:cs typeface="Aharoni" panose="02010803020104030203" pitchFamily="2" charset="-79"/>
              </a:rPr>
              <a:t>LOOPS</a:t>
            </a:r>
            <a:endParaRPr lang="es-ES" sz="32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8873577" y="-240523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)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6685584" y="-160638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(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5204221" y="-2747544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}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4" name="CuadroTexto 13"/>
          <p:cNvSpPr txBox="1"/>
          <p:nvPr/>
        </p:nvSpPr>
        <p:spPr>
          <a:xfrm>
            <a:off x="3981103" y="-2476206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{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1921013" y="-1943574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[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3102404" y="-167461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]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grpSp>
        <p:nvGrpSpPr>
          <p:cNvPr id="2" name="Grupo 1"/>
          <p:cNvGrpSpPr/>
          <p:nvPr/>
        </p:nvGrpSpPr>
        <p:grpSpPr>
          <a:xfrm>
            <a:off x="596615" y="1972846"/>
            <a:ext cx="8557151" cy="3423781"/>
            <a:chOff x="596615" y="2237006"/>
            <a:chExt cx="8557151" cy="3423781"/>
          </a:xfrm>
        </p:grpSpPr>
        <p:sp>
          <p:nvSpPr>
            <p:cNvPr id="9" name="CuadroTexto 8"/>
            <p:cNvSpPr txBox="1"/>
            <p:nvPr/>
          </p:nvSpPr>
          <p:spPr>
            <a:xfrm>
              <a:off x="596615" y="2336800"/>
              <a:ext cx="8557151" cy="33239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457200" indent="-4572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s-ES" sz="2800" dirty="0" smtClean="0">
                  <a:latin typeface="Aharoni" panose="02010803020104030203" pitchFamily="2" charset="-79"/>
                  <a:cs typeface="Aharoni" panose="02010803020104030203" pitchFamily="2" charset="-79"/>
                </a:rPr>
                <a:t>GIVEPRESENT   ALEIX    GIVEPRESENT   AIDA    </a:t>
              </a:r>
              <a:br>
                <a:rPr lang="es-ES" sz="2800" dirty="0" smtClean="0">
                  <a:latin typeface="Aharoni" panose="02010803020104030203" pitchFamily="2" charset="-79"/>
                  <a:cs typeface="Aharoni" panose="02010803020104030203" pitchFamily="2" charset="-79"/>
                </a:rPr>
              </a:br>
              <a:r>
                <a:rPr lang="es-ES" sz="2800" dirty="0" smtClean="0">
                  <a:latin typeface="Aharoni" panose="02010803020104030203" pitchFamily="2" charset="-79"/>
                  <a:cs typeface="Aharoni" panose="02010803020104030203" pitchFamily="2" charset="-79"/>
                </a:rPr>
                <a:t>GIVEPRESENT   MIGUEL</a:t>
              </a:r>
            </a:p>
            <a:p>
              <a:pPr marL="457200" indent="-4572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s-ES" sz="2800" dirty="0" smtClean="0">
                  <a:latin typeface="Aharoni" panose="02010803020104030203" pitchFamily="2" charset="-79"/>
                  <a:cs typeface="Aharoni" panose="02010803020104030203" pitchFamily="2" charset="-79"/>
                </a:rPr>
                <a:t>BUY   BUTTER   BUY   BREAD   BUY   BACON</a:t>
              </a:r>
              <a:br>
                <a:rPr lang="es-ES" sz="2800" dirty="0" smtClean="0">
                  <a:latin typeface="Aharoni" panose="02010803020104030203" pitchFamily="2" charset="-79"/>
                  <a:cs typeface="Aharoni" panose="02010803020104030203" pitchFamily="2" charset="-79"/>
                </a:rPr>
              </a:br>
              <a:r>
                <a:rPr lang="es-ES" sz="2800" dirty="0" smtClean="0">
                  <a:latin typeface="Aharoni" panose="02010803020104030203" pitchFamily="2" charset="-79"/>
                  <a:cs typeface="Aharoni" panose="02010803020104030203" pitchFamily="2" charset="-79"/>
                </a:rPr>
                <a:t>BUY   TEA</a:t>
              </a:r>
            </a:p>
            <a:p>
              <a:pPr marL="457200" indent="-4572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s-ES" sz="2800" dirty="0" smtClean="0">
                  <a:latin typeface="Aharoni" panose="02010803020104030203" pitchFamily="2" charset="-79"/>
                  <a:cs typeface="Aharoni" panose="02010803020104030203" pitchFamily="2" charset="-79"/>
                </a:rPr>
                <a:t>CLEAN  DISH    CLEAN   DISH   CLEAN   DISH   …</a:t>
              </a:r>
            </a:p>
          </p:txBody>
        </p:sp>
        <p:sp>
          <p:nvSpPr>
            <p:cNvPr id="23" name="CuadroTexto 22"/>
            <p:cNvSpPr txBox="1"/>
            <p:nvPr/>
          </p:nvSpPr>
          <p:spPr>
            <a:xfrm>
              <a:off x="3338876" y="2242701"/>
              <a:ext cx="39626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5400" dirty="0" smtClean="0">
                  <a:latin typeface="Aharoni" panose="02010803020104030203" pitchFamily="2" charset="-79"/>
                  <a:cs typeface="Aharoni" panose="02010803020104030203" pitchFamily="2" charset="-79"/>
                </a:rPr>
                <a:t>(</a:t>
              </a:r>
              <a:endParaRPr lang="es-ES" sz="5400" dirty="0"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24" name="CuadroTexto 23"/>
            <p:cNvSpPr txBox="1"/>
            <p:nvPr/>
          </p:nvSpPr>
          <p:spPr>
            <a:xfrm>
              <a:off x="4585587" y="2237006"/>
              <a:ext cx="39626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5400" dirty="0" smtClean="0">
                  <a:latin typeface="Aharoni" panose="02010803020104030203" pitchFamily="2" charset="-79"/>
                  <a:cs typeface="Aharoni" panose="02010803020104030203" pitchFamily="2" charset="-79"/>
                </a:rPr>
                <a:t>)</a:t>
              </a:r>
              <a:endParaRPr lang="es-ES" sz="5400" dirty="0"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25" name="CuadroTexto 24"/>
            <p:cNvSpPr txBox="1"/>
            <p:nvPr/>
          </p:nvSpPr>
          <p:spPr>
            <a:xfrm>
              <a:off x="7242324" y="2257326"/>
              <a:ext cx="39626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5400" dirty="0" smtClean="0">
                  <a:latin typeface="Aharoni" panose="02010803020104030203" pitchFamily="2" charset="-79"/>
                  <a:cs typeface="Aharoni" panose="02010803020104030203" pitchFamily="2" charset="-79"/>
                </a:rPr>
                <a:t>(</a:t>
              </a:r>
              <a:endParaRPr lang="es-ES" sz="5400" dirty="0"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26" name="CuadroTexto 25"/>
            <p:cNvSpPr txBox="1"/>
            <p:nvPr/>
          </p:nvSpPr>
          <p:spPr>
            <a:xfrm>
              <a:off x="3338876" y="2881282"/>
              <a:ext cx="39626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5400" dirty="0" smtClean="0">
                  <a:latin typeface="Aharoni" panose="02010803020104030203" pitchFamily="2" charset="-79"/>
                  <a:cs typeface="Aharoni" panose="02010803020104030203" pitchFamily="2" charset="-79"/>
                </a:rPr>
                <a:t>(</a:t>
              </a:r>
              <a:endParaRPr lang="es-ES" sz="5400" dirty="0"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27" name="CuadroTexto 26"/>
            <p:cNvSpPr txBox="1"/>
            <p:nvPr/>
          </p:nvSpPr>
          <p:spPr>
            <a:xfrm>
              <a:off x="4938349" y="2881282"/>
              <a:ext cx="39626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5400" dirty="0" smtClean="0">
                  <a:latin typeface="Aharoni" panose="02010803020104030203" pitchFamily="2" charset="-79"/>
                  <a:cs typeface="Aharoni" panose="02010803020104030203" pitchFamily="2" charset="-79"/>
                </a:rPr>
                <a:t>)</a:t>
              </a:r>
              <a:endParaRPr lang="es-ES" sz="5400" dirty="0"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28" name="CuadroTexto 27"/>
            <p:cNvSpPr txBox="1"/>
            <p:nvPr/>
          </p:nvSpPr>
          <p:spPr>
            <a:xfrm>
              <a:off x="8439014" y="2237006"/>
              <a:ext cx="39626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5400" dirty="0" smtClean="0">
                  <a:latin typeface="Aharoni" panose="02010803020104030203" pitchFamily="2" charset="-79"/>
                  <a:cs typeface="Aharoni" panose="02010803020104030203" pitchFamily="2" charset="-79"/>
                </a:rPr>
                <a:t>)</a:t>
              </a:r>
              <a:endParaRPr lang="es-ES" sz="5400" dirty="0"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29" name="CuadroTexto 28"/>
            <p:cNvSpPr txBox="1"/>
            <p:nvPr/>
          </p:nvSpPr>
          <p:spPr>
            <a:xfrm>
              <a:off x="1807385" y="3523536"/>
              <a:ext cx="39626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5400" dirty="0" smtClean="0">
                  <a:latin typeface="Aharoni" panose="02010803020104030203" pitchFamily="2" charset="-79"/>
                  <a:cs typeface="Aharoni" panose="02010803020104030203" pitchFamily="2" charset="-79"/>
                </a:rPr>
                <a:t>(</a:t>
              </a:r>
              <a:endParaRPr lang="es-ES" sz="5400" dirty="0"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30" name="CuadroTexto 29"/>
            <p:cNvSpPr txBox="1"/>
            <p:nvPr/>
          </p:nvSpPr>
          <p:spPr>
            <a:xfrm>
              <a:off x="4365706" y="3523536"/>
              <a:ext cx="39626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5400" dirty="0" smtClean="0">
                  <a:latin typeface="Aharoni" panose="02010803020104030203" pitchFamily="2" charset="-79"/>
                  <a:cs typeface="Aharoni" panose="02010803020104030203" pitchFamily="2" charset="-79"/>
                </a:rPr>
                <a:t>(</a:t>
              </a:r>
              <a:endParaRPr lang="es-ES" sz="5400" dirty="0"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31" name="CuadroTexto 30"/>
            <p:cNvSpPr txBox="1"/>
            <p:nvPr/>
          </p:nvSpPr>
          <p:spPr>
            <a:xfrm>
              <a:off x="6734704" y="3523536"/>
              <a:ext cx="39626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5400" dirty="0" smtClean="0">
                  <a:latin typeface="Aharoni" panose="02010803020104030203" pitchFamily="2" charset="-79"/>
                  <a:cs typeface="Aharoni" panose="02010803020104030203" pitchFamily="2" charset="-79"/>
                </a:rPr>
                <a:t>(</a:t>
              </a:r>
              <a:endParaRPr lang="es-ES" sz="5400" dirty="0"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32" name="CuadroTexto 31"/>
            <p:cNvSpPr txBox="1"/>
            <p:nvPr/>
          </p:nvSpPr>
          <p:spPr>
            <a:xfrm>
              <a:off x="1836109" y="4175633"/>
              <a:ext cx="39626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5400" dirty="0" smtClean="0">
                  <a:latin typeface="Aharoni" panose="02010803020104030203" pitchFamily="2" charset="-79"/>
                  <a:cs typeface="Aharoni" panose="02010803020104030203" pitchFamily="2" charset="-79"/>
                </a:rPr>
                <a:t>(</a:t>
              </a:r>
              <a:endParaRPr lang="es-ES" sz="5400" dirty="0"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33" name="CuadroTexto 32"/>
            <p:cNvSpPr txBox="1"/>
            <p:nvPr/>
          </p:nvSpPr>
          <p:spPr>
            <a:xfrm>
              <a:off x="3276096" y="3519863"/>
              <a:ext cx="39626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5400" dirty="0" smtClean="0">
                  <a:latin typeface="Aharoni" panose="02010803020104030203" pitchFamily="2" charset="-79"/>
                  <a:cs typeface="Aharoni" panose="02010803020104030203" pitchFamily="2" charset="-79"/>
                </a:rPr>
                <a:t>)</a:t>
              </a:r>
              <a:endParaRPr lang="es-ES" sz="5400" dirty="0"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34" name="CuadroTexto 33"/>
            <p:cNvSpPr txBox="1"/>
            <p:nvPr/>
          </p:nvSpPr>
          <p:spPr>
            <a:xfrm>
              <a:off x="5627478" y="3560503"/>
              <a:ext cx="39626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5400" dirty="0" smtClean="0">
                  <a:latin typeface="Aharoni" panose="02010803020104030203" pitchFamily="2" charset="-79"/>
                  <a:cs typeface="Aharoni" panose="02010803020104030203" pitchFamily="2" charset="-79"/>
                </a:rPr>
                <a:t>)</a:t>
              </a:r>
              <a:endParaRPr lang="es-ES" sz="5400" dirty="0"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35" name="CuadroTexto 34"/>
            <p:cNvSpPr txBox="1"/>
            <p:nvPr/>
          </p:nvSpPr>
          <p:spPr>
            <a:xfrm>
              <a:off x="8205524" y="3497391"/>
              <a:ext cx="39626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5400" dirty="0" smtClean="0">
                  <a:latin typeface="Aharoni" panose="02010803020104030203" pitchFamily="2" charset="-79"/>
                  <a:cs typeface="Aharoni" panose="02010803020104030203" pitchFamily="2" charset="-79"/>
                </a:rPr>
                <a:t>)</a:t>
              </a:r>
              <a:endParaRPr lang="es-ES" sz="5400" dirty="0"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36" name="CuadroTexto 35"/>
            <p:cNvSpPr txBox="1"/>
            <p:nvPr/>
          </p:nvSpPr>
          <p:spPr>
            <a:xfrm>
              <a:off x="2621267" y="4175633"/>
              <a:ext cx="39626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5400" dirty="0" smtClean="0">
                  <a:latin typeface="Aharoni" panose="02010803020104030203" pitchFamily="2" charset="-79"/>
                  <a:cs typeface="Aharoni" panose="02010803020104030203" pitchFamily="2" charset="-79"/>
                </a:rPr>
                <a:t>)</a:t>
              </a:r>
              <a:endParaRPr lang="es-ES" sz="5400" dirty="0"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  <p:sp>
        <p:nvSpPr>
          <p:cNvPr id="37" name="CuadroTexto 36"/>
          <p:cNvSpPr txBox="1"/>
          <p:nvPr/>
        </p:nvSpPr>
        <p:spPr>
          <a:xfrm>
            <a:off x="2147868" y="4547773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(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8" name="CuadroTexto 37"/>
          <p:cNvSpPr txBox="1"/>
          <p:nvPr/>
        </p:nvSpPr>
        <p:spPr>
          <a:xfrm>
            <a:off x="4709737" y="4530855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(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9" name="CuadroTexto 38"/>
          <p:cNvSpPr txBox="1"/>
          <p:nvPr/>
        </p:nvSpPr>
        <p:spPr>
          <a:xfrm>
            <a:off x="7200330" y="4542716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(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0" name="CuadroTexto 39"/>
          <p:cNvSpPr txBox="1"/>
          <p:nvPr/>
        </p:nvSpPr>
        <p:spPr>
          <a:xfrm>
            <a:off x="3145688" y="4530855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)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1" name="CuadroTexto 40"/>
          <p:cNvSpPr txBox="1"/>
          <p:nvPr/>
        </p:nvSpPr>
        <p:spPr>
          <a:xfrm>
            <a:off x="5752430" y="4510535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)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2" name="CuadroTexto 41"/>
          <p:cNvSpPr txBox="1"/>
          <p:nvPr/>
        </p:nvSpPr>
        <p:spPr>
          <a:xfrm>
            <a:off x="8251968" y="4530855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)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914531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/>
          <p:cNvCxnSpPr/>
          <p:nvPr/>
        </p:nvCxnSpPr>
        <p:spPr>
          <a:xfrm>
            <a:off x="260685" y="1010653"/>
            <a:ext cx="11670631" cy="0"/>
          </a:xfrm>
          <a:prstGeom prst="line">
            <a:avLst/>
          </a:prstGeom>
          <a:ln w="76200"/>
          <a:effectLst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2" name="CuadroTexto 11"/>
          <p:cNvSpPr txBox="1"/>
          <p:nvPr/>
        </p:nvSpPr>
        <p:spPr>
          <a:xfrm>
            <a:off x="260685" y="326222"/>
            <a:ext cx="47211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BASIC JAVASCRIPT</a:t>
            </a:r>
            <a:endParaRPr lang="es-ES" sz="4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260685" y="1133764"/>
            <a:ext cx="15263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 smtClean="0">
                <a:latin typeface="Aharoni" panose="02010803020104030203" pitchFamily="2" charset="-79"/>
                <a:cs typeface="Aharoni" panose="02010803020104030203" pitchFamily="2" charset="-79"/>
              </a:rPr>
              <a:t>LOOPS</a:t>
            </a:r>
            <a:endParaRPr lang="es-ES" sz="32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8873577" y="-240523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)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6685584" y="-160638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(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5204221" y="-2747544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}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4" name="CuadroTexto 13"/>
          <p:cNvSpPr txBox="1"/>
          <p:nvPr/>
        </p:nvSpPr>
        <p:spPr>
          <a:xfrm>
            <a:off x="3981103" y="-2476206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{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1921013" y="-1943574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[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3102404" y="-167461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]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608" y="2380201"/>
            <a:ext cx="4542857" cy="69523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5958" y="2418296"/>
            <a:ext cx="4695238" cy="657143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5033" y="4421532"/>
            <a:ext cx="4828571" cy="695238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5005" y="4035817"/>
            <a:ext cx="5057143" cy="1466667"/>
          </a:xfrm>
          <a:prstGeom prst="rect">
            <a:avLst/>
          </a:prstGeom>
        </p:spPr>
      </p:pic>
      <p:sp>
        <p:nvSpPr>
          <p:cNvPr id="16" name="CuadroTexto 15"/>
          <p:cNvSpPr txBox="1"/>
          <p:nvPr/>
        </p:nvSpPr>
        <p:spPr>
          <a:xfrm>
            <a:off x="2583177" y="1830738"/>
            <a:ext cx="6078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for</a:t>
            </a:r>
            <a:endParaRPr lang="es-ES" sz="2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7" name="CuadroTexto 16"/>
          <p:cNvSpPr txBox="1"/>
          <p:nvPr/>
        </p:nvSpPr>
        <p:spPr>
          <a:xfrm>
            <a:off x="8282068" y="1830737"/>
            <a:ext cx="9877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while</a:t>
            </a:r>
            <a:endParaRPr lang="es-ES" sz="2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8" name="CuadroTexto 17"/>
          <p:cNvSpPr txBox="1"/>
          <p:nvPr/>
        </p:nvSpPr>
        <p:spPr>
          <a:xfrm>
            <a:off x="2393220" y="3909607"/>
            <a:ext cx="14638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do-</a:t>
            </a:r>
            <a:r>
              <a:rPr lang="es-ES" sz="24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while</a:t>
            </a:r>
            <a:endParaRPr lang="es-ES" sz="2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9" name="CuadroTexto 18"/>
          <p:cNvSpPr txBox="1"/>
          <p:nvPr/>
        </p:nvSpPr>
        <p:spPr>
          <a:xfrm>
            <a:off x="8390110" y="3533512"/>
            <a:ext cx="966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for</a:t>
            </a:r>
            <a:r>
              <a:rPr lang="es-ES" sz="2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-in</a:t>
            </a:r>
            <a:endParaRPr lang="es-ES" sz="2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981149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/>
          <p:cNvCxnSpPr/>
          <p:nvPr/>
        </p:nvCxnSpPr>
        <p:spPr>
          <a:xfrm>
            <a:off x="260685" y="1010653"/>
            <a:ext cx="11670631" cy="0"/>
          </a:xfrm>
          <a:prstGeom prst="line">
            <a:avLst/>
          </a:prstGeom>
          <a:ln w="76200"/>
          <a:effectLst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2" name="CuadroTexto 11"/>
          <p:cNvSpPr txBox="1"/>
          <p:nvPr/>
        </p:nvSpPr>
        <p:spPr>
          <a:xfrm>
            <a:off x="260685" y="326222"/>
            <a:ext cx="47211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BASIC JAVASCRIPT</a:t>
            </a:r>
            <a:endParaRPr lang="es-ES" sz="4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260685" y="1133764"/>
            <a:ext cx="15263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 smtClean="0">
                <a:latin typeface="Aharoni" panose="02010803020104030203" pitchFamily="2" charset="-79"/>
                <a:cs typeface="Aharoni" panose="02010803020104030203" pitchFamily="2" charset="-79"/>
              </a:rPr>
              <a:t>LOOPS</a:t>
            </a:r>
            <a:endParaRPr lang="es-ES" sz="32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8873577" y="-240523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)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6685584" y="-160638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(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5204221" y="-2747544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}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4" name="CuadroTexto 13"/>
          <p:cNvSpPr txBox="1"/>
          <p:nvPr/>
        </p:nvSpPr>
        <p:spPr>
          <a:xfrm>
            <a:off x="3981103" y="-2476206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{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1921013" y="-1943574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[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3102404" y="-167461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]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1714" y="1939599"/>
            <a:ext cx="6628571" cy="41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538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/>
          <p:cNvCxnSpPr/>
          <p:nvPr/>
        </p:nvCxnSpPr>
        <p:spPr>
          <a:xfrm>
            <a:off x="260685" y="1010653"/>
            <a:ext cx="11670631" cy="0"/>
          </a:xfrm>
          <a:prstGeom prst="line">
            <a:avLst/>
          </a:prstGeom>
          <a:ln w="76200"/>
          <a:effectLst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2" name="CuadroTexto 11"/>
          <p:cNvSpPr txBox="1"/>
          <p:nvPr/>
        </p:nvSpPr>
        <p:spPr>
          <a:xfrm>
            <a:off x="260685" y="326222"/>
            <a:ext cx="47211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BASIC JAVASCRIPT</a:t>
            </a:r>
            <a:endParaRPr lang="es-ES" sz="4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260685" y="1133764"/>
            <a:ext cx="15263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 smtClean="0">
                <a:latin typeface="Aharoni" panose="02010803020104030203" pitchFamily="2" charset="-79"/>
                <a:cs typeface="Aharoni" panose="02010803020104030203" pitchFamily="2" charset="-79"/>
              </a:rPr>
              <a:t>LOOPS</a:t>
            </a:r>
            <a:endParaRPr lang="es-ES" sz="32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8873577" y="-240523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)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6685584" y="-160638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(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5204221" y="-2747544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}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4" name="CuadroTexto 13"/>
          <p:cNvSpPr txBox="1"/>
          <p:nvPr/>
        </p:nvSpPr>
        <p:spPr>
          <a:xfrm>
            <a:off x="3981103" y="-2476206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{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1921013" y="-1943574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[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3102404" y="-167461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]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1238" y="2604360"/>
            <a:ext cx="6609524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463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/>
          <p:cNvCxnSpPr/>
          <p:nvPr/>
        </p:nvCxnSpPr>
        <p:spPr>
          <a:xfrm>
            <a:off x="260685" y="1010653"/>
            <a:ext cx="11670631" cy="0"/>
          </a:xfrm>
          <a:prstGeom prst="line">
            <a:avLst/>
          </a:prstGeom>
          <a:ln w="76200"/>
          <a:effectLst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2" name="CuadroTexto 11"/>
          <p:cNvSpPr txBox="1"/>
          <p:nvPr/>
        </p:nvSpPr>
        <p:spPr>
          <a:xfrm>
            <a:off x="260685" y="326222"/>
            <a:ext cx="47211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BASIC JAVASCRIPT</a:t>
            </a:r>
            <a:endParaRPr lang="es-ES" sz="4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260685" y="1133764"/>
            <a:ext cx="15263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 smtClean="0">
                <a:latin typeface="Aharoni" panose="02010803020104030203" pitchFamily="2" charset="-79"/>
                <a:cs typeface="Aharoni" panose="02010803020104030203" pitchFamily="2" charset="-79"/>
              </a:rPr>
              <a:t>LOOPS</a:t>
            </a:r>
            <a:endParaRPr lang="es-ES" sz="32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8873577" y="-240523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)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6685584" y="-160638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(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5204221" y="-2747544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}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4" name="CuadroTexto 13"/>
          <p:cNvSpPr txBox="1"/>
          <p:nvPr/>
        </p:nvSpPr>
        <p:spPr>
          <a:xfrm>
            <a:off x="3981103" y="-2476206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{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1921013" y="-1943574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[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3102404" y="-167461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]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4095" y="1385511"/>
            <a:ext cx="6723809" cy="52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062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/>
          <p:cNvCxnSpPr/>
          <p:nvPr/>
        </p:nvCxnSpPr>
        <p:spPr>
          <a:xfrm>
            <a:off x="260685" y="1010653"/>
            <a:ext cx="11670631" cy="0"/>
          </a:xfrm>
          <a:prstGeom prst="line">
            <a:avLst/>
          </a:prstGeom>
          <a:ln w="76200"/>
          <a:effectLst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2" name="CuadroTexto 11"/>
          <p:cNvSpPr txBox="1"/>
          <p:nvPr/>
        </p:nvSpPr>
        <p:spPr>
          <a:xfrm>
            <a:off x="260685" y="326222"/>
            <a:ext cx="47211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BASIC JAVASCRIPT</a:t>
            </a:r>
            <a:endParaRPr lang="es-ES" sz="4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260685" y="1133764"/>
            <a:ext cx="15263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 smtClean="0">
                <a:latin typeface="Aharoni" panose="02010803020104030203" pitchFamily="2" charset="-79"/>
                <a:cs typeface="Aharoni" panose="02010803020104030203" pitchFamily="2" charset="-79"/>
              </a:rPr>
              <a:t>LOOPS</a:t>
            </a:r>
            <a:endParaRPr lang="es-ES" sz="32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8873577" y="-240523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)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6685584" y="-160638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(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5204221" y="-2747544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}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4" name="CuadroTexto 13"/>
          <p:cNvSpPr txBox="1"/>
          <p:nvPr/>
        </p:nvSpPr>
        <p:spPr>
          <a:xfrm>
            <a:off x="3981103" y="-2476206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{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1921013" y="-1943574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[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3102404" y="-167461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]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859663" y="2672219"/>
            <a:ext cx="1047267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800" dirty="0" err="1" smtClean="0"/>
              <a:t>Other</a:t>
            </a:r>
            <a:r>
              <a:rPr lang="es-ES" sz="2800" dirty="0" smtClean="0"/>
              <a:t> 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2000" dirty="0" smtClean="0"/>
              <a:t>https://developer.mozilla.org/en-US/docs/Web/JavaScript/Reference/Global_Objects/Array</a:t>
            </a:r>
            <a:endParaRPr lang="es-ES" sz="2000" dirty="0"/>
          </a:p>
        </p:txBody>
      </p:sp>
    </p:spTree>
    <p:extLst>
      <p:ext uri="{BB962C8B-B14F-4D97-AF65-F5344CB8AC3E}">
        <p14:creationId xmlns:p14="http://schemas.microsoft.com/office/powerpoint/2010/main" val="2412746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9DD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sm3lir.cloudimage.io/s/width/313/https:/www.gitbook.io/cover/book/amischol/javascript_challenges?build=1411337268326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48" b="12488"/>
          <a:stretch/>
        </p:blipFill>
        <p:spPr bwMode="auto">
          <a:xfrm>
            <a:off x="6156960" y="30480"/>
            <a:ext cx="6035041" cy="6605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2692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311726" y="5663046"/>
            <a:ext cx="585929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Javascript</a:t>
            </a:r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54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Engine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cxnSp>
        <p:nvCxnSpPr>
          <p:cNvPr id="3" name="Conector recto 2"/>
          <p:cNvCxnSpPr/>
          <p:nvPr/>
        </p:nvCxnSpPr>
        <p:spPr>
          <a:xfrm>
            <a:off x="311726" y="5618562"/>
            <a:ext cx="11284528" cy="0"/>
          </a:xfrm>
          <a:prstGeom prst="line">
            <a:avLst/>
          </a:prstGeom>
          <a:ln w="571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" name="CuadroTexto 3"/>
          <p:cNvSpPr txBox="1"/>
          <p:nvPr/>
        </p:nvSpPr>
        <p:spPr>
          <a:xfrm>
            <a:off x="6949670" y="696191"/>
            <a:ext cx="4735592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s-ES" sz="4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Javascript</a:t>
            </a:r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4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Engine</a:t>
            </a:r>
            <a:endParaRPr lang="es-ES" sz="4000" dirty="0" smtClean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342900" indent="-342900">
              <a:buAutoNum type="arabicPeriod"/>
            </a:pPr>
            <a:r>
              <a:rPr lang="es-ES" sz="4000" dirty="0" smtClean="0">
                <a:solidFill>
                  <a:schemeClr val="bg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UI </a:t>
            </a:r>
            <a:r>
              <a:rPr lang="es-ES" sz="4000" dirty="0" err="1" smtClean="0">
                <a:solidFill>
                  <a:schemeClr val="bg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Thread</a:t>
            </a:r>
            <a:endParaRPr lang="es-ES" sz="4000" dirty="0" smtClean="0">
              <a:solidFill>
                <a:schemeClr val="bg1">
                  <a:lumMod val="75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342900" indent="-342900">
              <a:buAutoNum type="arabicPeriod"/>
            </a:pPr>
            <a:r>
              <a:rPr lang="es-ES" sz="4000" dirty="0" err="1" smtClean="0">
                <a:solidFill>
                  <a:schemeClr val="bg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String</a:t>
            </a:r>
            <a:endParaRPr lang="es-ES" sz="4000" dirty="0" smtClean="0">
              <a:solidFill>
                <a:schemeClr val="bg1">
                  <a:lumMod val="75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342900" indent="-342900">
              <a:buAutoNum type="arabicPeriod"/>
            </a:pPr>
            <a:r>
              <a:rPr lang="es-ES" sz="4000" dirty="0" err="1" smtClean="0">
                <a:solidFill>
                  <a:schemeClr val="bg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RegExp</a:t>
            </a:r>
            <a:endParaRPr lang="es-ES" sz="4000" dirty="0" smtClean="0">
              <a:solidFill>
                <a:schemeClr val="bg1">
                  <a:lumMod val="75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342900" indent="-342900">
              <a:buFontTx/>
              <a:buAutoNum type="arabicPeriod"/>
            </a:pPr>
            <a:r>
              <a:rPr lang="es-ES" sz="4000" dirty="0" smtClean="0">
                <a:solidFill>
                  <a:schemeClr val="bg1">
                    <a:lumMod val="6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De/</a:t>
            </a:r>
            <a:r>
              <a:rPr lang="es-ES" sz="4000" dirty="0" err="1" smtClean="0">
                <a:solidFill>
                  <a:schemeClr val="bg1">
                    <a:lumMod val="6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Increment</a:t>
            </a:r>
            <a:endParaRPr lang="es-ES" sz="4000" dirty="0">
              <a:solidFill>
                <a:schemeClr val="bg1">
                  <a:lumMod val="65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721203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/>
          <p:cNvCxnSpPr/>
          <p:nvPr/>
        </p:nvCxnSpPr>
        <p:spPr>
          <a:xfrm>
            <a:off x="260685" y="1010653"/>
            <a:ext cx="11670631" cy="0"/>
          </a:xfrm>
          <a:prstGeom prst="line">
            <a:avLst/>
          </a:prstGeom>
          <a:ln w="76200"/>
          <a:effectLst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2" name="CuadroTexto 11"/>
          <p:cNvSpPr txBox="1"/>
          <p:nvPr/>
        </p:nvSpPr>
        <p:spPr>
          <a:xfrm>
            <a:off x="260685" y="326222"/>
            <a:ext cx="51732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JAVASCRIPT ENGINE</a:t>
            </a:r>
            <a:endParaRPr lang="es-ES" sz="4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260685" y="1133764"/>
            <a:ext cx="68018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 smtClean="0">
                <a:latin typeface="Aharoni" panose="02010803020104030203" pitchFamily="2" charset="-79"/>
                <a:cs typeface="Aharoni" panose="02010803020104030203" pitchFamily="2" charset="-79"/>
              </a:rPr>
              <a:t>HOW JAVASCRIPT IS INTERPRETED</a:t>
            </a:r>
            <a:endParaRPr lang="es-ES" sz="32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8873577" y="-240523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)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6685584" y="-160638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(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5204221" y="-2747544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}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4" name="CuadroTexto 13"/>
          <p:cNvSpPr txBox="1"/>
          <p:nvPr/>
        </p:nvSpPr>
        <p:spPr>
          <a:xfrm>
            <a:off x="3981103" y="-2476206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{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1921013" y="-1943574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[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3102404" y="-167461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]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1032" name="Picture 8" descr="http://www.amsimaging.com/Portals/117943/images/Request%20More%20Information.001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030"/>
          <a:stretch/>
        </p:blipFill>
        <p:spPr bwMode="auto">
          <a:xfrm>
            <a:off x="4068318" y="1695085"/>
            <a:ext cx="3304782" cy="5276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/>
          <p:cNvSpPr txBox="1"/>
          <p:nvPr/>
        </p:nvSpPr>
        <p:spPr>
          <a:xfrm>
            <a:off x="8304551" y="2503357"/>
            <a:ext cx="36391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REQUEST FILE IF NEEDED</a:t>
            </a:r>
            <a:endParaRPr lang="es-ES" sz="2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83661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/>
          <p:cNvCxnSpPr/>
          <p:nvPr/>
        </p:nvCxnSpPr>
        <p:spPr>
          <a:xfrm>
            <a:off x="260685" y="1010653"/>
            <a:ext cx="11670631" cy="0"/>
          </a:xfrm>
          <a:prstGeom prst="line">
            <a:avLst/>
          </a:prstGeom>
          <a:ln w="76200"/>
          <a:effectLst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2" name="CuadroTexto 11"/>
          <p:cNvSpPr txBox="1"/>
          <p:nvPr/>
        </p:nvSpPr>
        <p:spPr>
          <a:xfrm>
            <a:off x="260685" y="326222"/>
            <a:ext cx="51732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JAVASCRIPT ENGINE</a:t>
            </a:r>
            <a:endParaRPr lang="es-ES" sz="4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260685" y="1133764"/>
            <a:ext cx="68018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 smtClean="0">
                <a:latin typeface="Aharoni" panose="02010803020104030203" pitchFamily="2" charset="-79"/>
                <a:cs typeface="Aharoni" panose="02010803020104030203" pitchFamily="2" charset="-79"/>
              </a:rPr>
              <a:t>HOW JAVASCRIPT IS INTERPRETED</a:t>
            </a:r>
            <a:endParaRPr lang="es-ES" sz="32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8873577" y="-240523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)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6685584" y="-160638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(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5204221" y="-2747544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}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4" name="CuadroTexto 13"/>
          <p:cNvSpPr txBox="1"/>
          <p:nvPr/>
        </p:nvSpPr>
        <p:spPr>
          <a:xfrm>
            <a:off x="3981103" y="-2476206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{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1921013" y="-1943574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[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3102404" y="-167461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]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1026" name="Picture 2" descr="http://www.intelligentphilanthropy.com/rendition.small/Images/Dude_With_Magnifying_Glas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1529" y="2111618"/>
            <a:ext cx="4328942" cy="4588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CuadroTexto 14"/>
          <p:cNvSpPr txBox="1"/>
          <p:nvPr/>
        </p:nvSpPr>
        <p:spPr>
          <a:xfrm>
            <a:off x="8304551" y="2503357"/>
            <a:ext cx="31005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EVALUATE CONTENT</a:t>
            </a:r>
            <a:endParaRPr lang="es-ES" sz="2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979814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/>
          <p:cNvCxnSpPr/>
          <p:nvPr/>
        </p:nvCxnSpPr>
        <p:spPr>
          <a:xfrm>
            <a:off x="260685" y="1010653"/>
            <a:ext cx="11670631" cy="0"/>
          </a:xfrm>
          <a:prstGeom prst="line">
            <a:avLst/>
          </a:prstGeom>
          <a:ln w="76200"/>
          <a:effectLst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6" name="CuadroTexto 5"/>
          <p:cNvSpPr txBox="1"/>
          <p:nvPr/>
        </p:nvSpPr>
        <p:spPr>
          <a:xfrm>
            <a:off x="260685" y="326222"/>
            <a:ext cx="614783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HOW BROWSERS WORK</a:t>
            </a:r>
            <a:endParaRPr lang="es-ES" sz="4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685" y="1734927"/>
            <a:ext cx="11947158" cy="4686666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4151" y="1127077"/>
            <a:ext cx="1587165" cy="1215701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260685" y="1134634"/>
            <a:ext cx="37385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dirty="0" smtClean="0">
                <a:latin typeface="Aharoni" panose="02010803020104030203" pitchFamily="2" charset="-79"/>
                <a:cs typeface="Aharoni" panose="02010803020104030203" pitchFamily="2" charset="-79"/>
              </a:rPr>
              <a:t>WHAT’S A DOM TREE</a:t>
            </a:r>
            <a:endParaRPr lang="es-ES" sz="28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931908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/>
          <p:cNvCxnSpPr/>
          <p:nvPr/>
        </p:nvCxnSpPr>
        <p:spPr>
          <a:xfrm>
            <a:off x="260685" y="1010653"/>
            <a:ext cx="11670631" cy="0"/>
          </a:xfrm>
          <a:prstGeom prst="line">
            <a:avLst/>
          </a:prstGeom>
          <a:ln w="76200"/>
          <a:effectLst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2" name="CuadroTexto 11"/>
          <p:cNvSpPr txBox="1"/>
          <p:nvPr/>
        </p:nvSpPr>
        <p:spPr>
          <a:xfrm>
            <a:off x="260685" y="326222"/>
            <a:ext cx="51732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JAVASCRIPT ENGINE</a:t>
            </a:r>
            <a:endParaRPr lang="es-ES" sz="4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260685" y="1133764"/>
            <a:ext cx="68018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 smtClean="0">
                <a:latin typeface="Aharoni" panose="02010803020104030203" pitchFamily="2" charset="-79"/>
                <a:cs typeface="Aharoni" panose="02010803020104030203" pitchFamily="2" charset="-79"/>
              </a:rPr>
              <a:t>HOW JAVASCRIPT IS INTERPRETED</a:t>
            </a:r>
            <a:endParaRPr lang="es-ES" sz="32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8873577" y="-240523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)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6685584" y="-160638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(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5204221" y="-2747544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}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4" name="CuadroTexto 13"/>
          <p:cNvSpPr txBox="1"/>
          <p:nvPr/>
        </p:nvSpPr>
        <p:spPr>
          <a:xfrm>
            <a:off x="3981103" y="-2476206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{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1921013" y="-1943574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[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3102404" y="-167461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]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2050" name="Picture 2" descr="http://nesit.org/wp-content/uploads/clipart_of_25530_smjpg_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2458" y="1582975"/>
            <a:ext cx="5727084" cy="5138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CuadroTexto 14"/>
          <p:cNvSpPr txBox="1"/>
          <p:nvPr/>
        </p:nvSpPr>
        <p:spPr>
          <a:xfrm>
            <a:off x="8304551" y="2503357"/>
            <a:ext cx="22829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EXECUTE CODE</a:t>
            </a:r>
            <a:endParaRPr lang="es-ES" sz="2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817073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/>
          <p:cNvCxnSpPr/>
          <p:nvPr/>
        </p:nvCxnSpPr>
        <p:spPr>
          <a:xfrm>
            <a:off x="260685" y="1010653"/>
            <a:ext cx="11670631" cy="0"/>
          </a:xfrm>
          <a:prstGeom prst="line">
            <a:avLst/>
          </a:prstGeom>
          <a:ln w="76200"/>
          <a:effectLst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2" name="CuadroTexto 11"/>
          <p:cNvSpPr txBox="1"/>
          <p:nvPr/>
        </p:nvSpPr>
        <p:spPr>
          <a:xfrm>
            <a:off x="260685" y="326222"/>
            <a:ext cx="51732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JAVASCRIPT ENGINE</a:t>
            </a:r>
            <a:endParaRPr lang="es-ES" sz="4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260685" y="1133764"/>
            <a:ext cx="27895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 smtClean="0">
                <a:latin typeface="Aharoni" panose="02010803020104030203" pitchFamily="2" charset="-79"/>
                <a:cs typeface="Aharoni" panose="02010803020104030203" pitchFamily="2" charset="-79"/>
              </a:rPr>
              <a:t>COMPILER JIT</a:t>
            </a:r>
            <a:endParaRPr lang="es-ES" sz="32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8873577" y="-240523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)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6685584" y="-160638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(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5204221" y="-2747544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}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4" name="CuadroTexto 13"/>
          <p:cNvSpPr txBox="1"/>
          <p:nvPr/>
        </p:nvSpPr>
        <p:spPr>
          <a:xfrm>
            <a:off x="3981103" y="-2476206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{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1921013" y="-1943574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[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3102404" y="-167461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]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15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8275" y="1818195"/>
            <a:ext cx="9315450" cy="4967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27092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/>
          <p:cNvCxnSpPr/>
          <p:nvPr/>
        </p:nvCxnSpPr>
        <p:spPr>
          <a:xfrm>
            <a:off x="260685" y="1010653"/>
            <a:ext cx="11670631" cy="0"/>
          </a:xfrm>
          <a:prstGeom prst="line">
            <a:avLst/>
          </a:prstGeom>
          <a:ln w="76200"/>
          <a:effectLst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2" name="CuadroTexto 11"/>
          <p:cNvSpPr txBox="1"/>
          <p:nvPr/>
        </p:nvSpPr>
        <p:spPr>
          <a:xfrm>
            <a:off x="260685" y="326222"/>
            <a:ext cx="51732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JAVASCRIPT ENGINE</a:t>
            </a:r>
            <a:endParaRPr lang="es-ES" sz="4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260685" y="1133764"/>
            <a:ext cx="27895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 smtClean="0">
                <a:latin typeface="Aharoni" panose="02010803020104030203" pitchFamily="2" charset="-79"/>
                <a:cs typeface="Aharoni" panose="02010803020104030203" pitchFamily="2" charset="-79"/>
              </a:rPr>
              <a:t>COMPILER JIT</a:t>
            </a:r>
            <a:endParaRPr lang="es-ES" sz="32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8873577" y="-240523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)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6685584" y="-160638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(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5204221" y="-2747544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}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4" name="CuadroTexto 13"/>
          <p:cNvSpPr txBox="1"/>
          <p:nvPr/>
        </p:nvSpPr>
        <p:spPr>
          <a:xfrm>
            <a:off x="3981103" y="-2476206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{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1921013" y="-1943574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[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3102404" y="-167461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]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16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3616" y="1695085"/>
            <a:ext cx="6784769" cy="50880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51741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/>
          <p:cNvCxnSpPr/>
          <p:nvPr/>
        </p:nvCxnSpPr>
        <p:spPr>
          <a:xfrm>
            <a:off x="260685" y="1010653"/>
            <a:ext cx="11670631" cy="0"/>
          </a:xfrm>
          <a:prstGeom prst="line">
            <a:avLst/>
          </a:prstGeom>
          <a:ln w="76200"/>
          <a:effectLst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2" name="CuadroTexto 11"/>
          <p:cNvSpPr txBox="1"/>
          <p:nvPr/>
        </p:nvSpPr>
        <p:spPr>
          <a:xfrm>
            <a:off x="260685" y="326222"/>
            <a:ext cx="51732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JAVASCRIPT ENGINE</a:t>
            </a:r>
            <a:endParaRPr lang="es-ES" sz="4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260685" y="1133764"/>
            <a:ext cx="27895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 smtClean="0">
                <a:latin typeface="Aharoni" panose="02010803020104030203" pitchFamily="2" charset="-79"/>
                <a:cs typeface="Aharoni" panose="02010803020104030203" pitchFamily="2" charset="-79"/>
              </a:rPr>
              <a:t>COMPILER JIT</a:t>
            </a:r>
            <a:endParaRPr lang="es-ES" sz="32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8873577" y="-240523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)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6685584" y="-160638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(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5204221" y="-2747544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}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4" name="CuadroTexto 13"/>
          <p:cNvSpPr txBox="1"/>
          <p:nvPr/>
        </p:nvSpPr>
        <p:spPr>
          <a:xfrm>
            <a:off x="3981103" y="-2476206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{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1921013" y="-1943574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[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3102404" y="-167461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]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16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4710" y="1681608"/>
            <a:ext cx="6902581" cy="51763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96630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311726" y="5663046"/>
            <a:ext cx="336823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UI </a:t>
            </a:r>
            <a:r>
              <a:rPr lang="es-ES" sz="54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Thread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cxnSp>
        <p:nvCxnSpPr>
          <p:cNvPr id="3" name="Conector recto 2"/>
          <p:cNvCxnSpPr/>
          <p:nvPr/>
        </p:nvCxnSpPr>
        <p:spPr>
          <a:xfrm>
            <a:off x="311726" y="5618562"/>
            <a:ext cx="11284528" cy="0"/>
          </a:xfrm>
          <a:prstGeom prst="line">
            <a:avLst/>
          </a:prstGeom>
          <a:ln w="571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" name="CuadroTexto 3"/>
          <p:cNvSpPr txBox="1"/>
          <p:nvPr/>
        </p:nvSpPr>
        <p:spPr>
          <a:xfrm>
            <a:off x="6949670" y="696191"/>
            <a:ext cx="4735592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s-ES" sz="4000" dirty="0" err="1" smtClean="0">
                <a:solidFill>
                  <a:schemeClr val="bg1">
                    <a:lumMod val="8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Javascript</a:t>
            </a:r>
            <a:r>
              <a:rPr lang="es-ES" sz="4000" dirty="0" smtClean="0">
                <a:solidFill>
                  <a:schemeClr val="bg1">
                    <a:lumMod val="8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4000" dirty="0" err="1" smtClean="0">
                <a:solidFill>
                  <a:schemeClr val="bg1">
                    <a:lumMod val="8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Engine</a:t>
            </a:r>
            <a:endParaRPr lang="es-ES" sz="4000" dirty="0" smtClean="0">
              <a:solidFill>
                <a:schemeClr val="bg1">
                  <a:lumMod val="85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342900" indent="-342900">
              <a:buAutoNum type="arabicPeriod"/>
            </a:pPr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UI </a:t>
            </a:r>
            <a:r>
              <a:rPr lang="es-ES" sz="4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Thread</a:t>
            </a:r>
            <a:endParaRPr lang="es-ES" sz="4000" dirty="0" smtClean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342900" indent="-342900">
              <a:buAutoNum type="arabicPeriod"/>
            </a:pPr>
            <a:r>
              <a:rPr lang="es-ES" sz="4000" dirty="0" err="1" smtClean="0">
                <a:solidFill>
                  <a:schemeClr val="bg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String</a:t>
            </a:r>
            <a:endParaRPr lang="es-ES" sz="4000" dirty="0" smtClean="0">
              <a:solidFill>
                <a:schemeClr val="bg1">
                  <a:lumMod val="75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342900" indent="-342900">
              <a:buAutoNum type="arabicPeriod"/>
            </a:pPr>
            <a:r>
              <a:rPr lang="es-ES" sz="4000" dirty="0" err="1" smtClean="0">
                <a:solidFill>
                  <a:schemeClr val="bg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RegExp</a:t>
            </a:r>
            <a:endParaRPr lang="es-ES" sz="4000" dirty="0" smtClean="0">
              <a:solidFill>
                <a:schemeClr val="bg1">
                  <a:lumMod val="75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342900" indent="-342900">
              <a:buFontTx/>
              <a:buAutoNum type="arabicPeriod"/>
            </a:pPr>
            <a:r>
              <a:rPr lang="es-ES" sz="4000" dirty="0" smtClean="0">
                <a:solidFill>
                  <a:schemeClr val="bg1">
                    <a:lumMod val="6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De/</a:t>
            </a:r>
            <a:r>
              <a:rPr lang="es-ES" sz="4000" dirty="0" err="1" smtClean="0">
                <a:solidFill>
                  <a:schemeClr val="bg1">
                    <a:lumMod val="6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Increment</a:t>
            </a:r>
            <a:endParaRPr lang="es-ES" sz="4000" dirty="0">
              <a:solidFill>
                <a:schemeClr val="bg1">
                  <a:lumMod val="65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655803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/>
          <p:cNvCxnSpPr/>
          <p:nvPr/>
        </p:nvCxnSpPr>
        <p:spPr>
          <a:xfrm>
            <a:off x="260685" y="1010653"/>
            <a:ext cx="11670631" cy="0"/>
          </a:xfrm>
          <a:prstGeom prst="line">
            <a:avLst/>
          </a:prstGeom>
          <a:ln w="76200"/>
          <a:effectLst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2" name="CuadroTexto 11"/>
          <p:cNvSpPr txBox="1"/>
          <p:nvPr/>
        </p:nvSpPr>
        <p:spPr>
          <a:xfrm>
            <a:off x="260685" y="326222"/>
            <a:ext cx="25410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UI </a:t>
            </a:r>
            <a:r>
              <a:rPr lang="es-ES" sz="4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Thread</a:t>
            </a:r>
            <a:endParaRPr lang="es-ES" sz="4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260685" y="1133764"/>
            <a:ext cx="33201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 smtClean="0">
                <a:latin typeface="Aharoni" panose="02010803020104030203" pitchFamily="2" charset="-79"/>
                <a:cs typeface="Aharoni" panose="02010803020104030203" pitchFamily="2" charset="-79"/>
              </a:rPr>
              <a:t>HOW IT WORKS</a:t>
            </a:r>
            <a:endParaRPr lang="es-ES" sz="32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8873577" y="-240523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)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6685584" y="-160638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(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5204221" y="-2747544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}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4" name="CuadroTexto 13"/>
          <p:cNvSpPr txBox="1"/>
          <p:nvPr/>
        </p:nvSpPr>
        <p:spPr>
          <a:xfrm>
            <a:off x="3981103" y="-2476206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{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1921013" y="-1943574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[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3102404" y="-167461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]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2050" name="Picture 2" descr="JavaScript UI Queue and UI Thread lanes depicted: timed code is intercalated taking turn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9362" y="1880470"/>
            <a:ext cx="9213277" cy="4560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7108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/>
          <p:cNvCxnSpPr/>
          <p:nvPr/>
        </p:nvCxnSpPr>
        <p:spPr>
          <a:xfrm>
            <a:off x="260685" y="1010653"/>
            <a:ext cx="11670631" cy="0"/>
          </a:xfrm>
          <a:prstGeom prst="line">
            <a:avLst/>
          </a:prstGeom>
          <a:ln w="76200"/>
          <a:effectLst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2" name="CuadroTexto 11"/>
          <p:cNvSpPr txBox="1"/>
          <p:nvPr/>
        </p:nvSpPr>
        <p:spPr>
          <a:xfrm>
            <a:off x="260685" y="326222"/>
            <a:ext cx="25410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UI </a:t>
            </a:r>
            <a:r>
              <a:rPr lang="es-ES" sz="4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Thread</a:t>
            </a:r>
            <a:endParaRPr lang="es-ES" sz="4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260685" y="1133764"/>
            <a:ext cx="33201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 smtClean="0">
                <a:latin typeface="Aharoni" panose="02010803020104030203" pitchFamily="2" charset="-79"/>
                <a:cs typeface="Aharoni" panose="02010803020104030203" pitchFamily="2" charset="-79"/>
              </a:rPr>
              <a:t>HOW IT WORKS</a:t>
            </a:r>
            <a:endParaRPr lang="es-ES" sz="32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8873577" y="-240523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)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6685584" y="-160638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(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5204221" y="-2747544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}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4" name="CuadroTexto 13"/>
          <p:cNvSpPr txBox="1"/>
          <p:nvPr/>
        </p:nvSpPr>
        <p:spPr>
          <a:xfrm>
            <a:off x="3981103" y="-2476206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{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1921013" y="-1943574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[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3102404" y="-167461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]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2050" name="Picture 2" descr="JavaScript UI Queue and UI Thread lanes depicted: timed code is intercalated taking turn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9362" y="1880470"/>
            <a:ext cx="9213277" cy="4560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2099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311726" y="5663046"/>
            <a:ext cx="211307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String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cxnSp>
        <p:nvCxnSpPr>
          <p:cNvPr id="3" name="Conector recto 2"/>
          <p:cNvCxnSpPr/>
          <p:nvPr/>
        </p:nvCxnSpPr>
        <p:spPr>
          <a:xfrm>
            <a:off x="311726" y="5618562"/>
            <a:ext cx="11284528" cy="0"/>
          </a:xfrm>
          <a:prstGeom prst="line">
            <a:avLst/>
          </a:prstGeom>
          <a:ln w="571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" name="CuadroTexto 3"/>
          <p:cNvSpPr txBox="1"/>
          <p:nvPr/>
        </p:nvSpPr>
        <p:spPr>
          <a:xfrm>
            <a:off x="6949670" y="696191"/>
            <a:ext cx="4735592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s-ES" sz="4000" dirty="0" err="1" smtClean="0">
                <a:solidFill>
                  <a:schemeClr val="bg1">
                    <a:lumMod val="8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Javascript</a:t>
            </a:r>
            <a:r>
              <a:rPr lang="es-ES" sz="4000" dirty="0" smtClean="0">
                <a:solidFill>
                  <a:schemeClr val="bg1">
                    <a:lumMod val="8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4000" dirty="0" err="1" smtClean="0">
                <a:solidFill>
                  <a:schemeClr val="bg1">
                    <a:lumMod val="8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Engine</a:t>
            </a:r>
            <a:endParaRPr lang="es-ES" sz="4000" dirty="0" smtClean="0">
              <a:solidFill>
                <a:schemeClr val="bg1">
                  <a:lumMod val="85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342900" indent="-342900">
              <a:buAutoNum type="arabicPeriod"/>
            </a:pPr>
            <a:r>
              <a:rPr lang="es-ES" sz="4000" dirty="0" smtClean="0">
                <a:solidFill>
                  <a:schemeClr val="bg1">
                    <a:lumMod val="8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UI </a:t>
            </a:r>
            <a:r>
              <a:rPr lang="es-ES" sz="4000" dirty="0" err="1" smtClean="0">
                <a:solidFill>
                  <a:schemeClr val="bg1">
                    <a:lumMod val="8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Thread</a:t>
            </a:r>
            <a:endParaRPr lang="es-ES" sz="4000" dirty="0" smtClean="0">
              <a:solidFill>
                <a:schemeClr val="bg1">
                  <a:lumMod val="85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342900" indent="-342900">
              <a:buAutoNum type="arabicPeriod"/>
            </a:pPr>
            <a:r>
              <a:rPr lang="es-ES" sz="4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String</a:t>
            </a:r>
            <a:endParaRPr lang="es-ES" sz="4000" dirty="0" smtClean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342900" indent="-342900">
              <a:buAutoNum type="arabicPeriod"/>
            </a:pPr>
            <a:r>
              <a:rPr lang="es-ES" sz="4000" dirty="0" err="1" smtClean="0">
                <a:solidFill>
                  <a:schemeClr val="bg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RegExp</a:t>
            </a:r>
            <a:endParaRPr lang="es-ES" sz="4000" dirty="0" smtClean="0">
              <a:solidFill>
                <a:schemeClr val="bg1">
                  <a:lumMod val="75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342900" indent="-342900">
              <a:buFontTx/>
              <a:buAutoNum type="arabicPeriod"/>
            </a:pPr>
            <a:r>
              <a:rPr lang="es-ES" sz="4000" dirty="0" smtClean="0">
                <a:solidFill>
                  <a:schemeClr val="bg1">
                    <a:lumMod val="6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De/</a:t>
            </a:r>
            <a:r>
              <a:rPr lang="es-ES" sz="4000" dirty="0" err="1" smtClean="0">
                <a:solidFill>
                  <a:schemeClr val="bg1">
                    <a:lumMod val="6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Increment</a:t>
            </a:r>
            <a:endParaRPr lang="es-ES" sz="4000" dirty="0">
              <a:solidFill>
                <a:schemeClr val="bg1">
                  <a:lumMod val="65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83108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/>
          <p:cNvCxnSpPr/>
          <p:nvPr/>
        </p:nvCxnSpPr>
        <p:spPr>
          <a:xfrm>
            <a:off x="260685" y="1010653"/>
            <a:ext cx="11670631" cy="0"/>
          </a:xfrm>
          <a:prstGeom prst="line">
            <a:avLst/>
          </a:prstGeom>
          <a:ln w="76200"/>
          <a:effectLst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2" name="CuadroTexto 11"/>
          <p:cNvSpPr txBox="1"/>
          <p:nvPr/>
        </p:nvSpPr>
        <p:spPr>
          <a:xfrm>
            <a:off x="260685" y="326222"/>
            <a:ext cx="201529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STRING</a:t>
            </a:r>
            <a:endParaRPr lang="es-ES" sz="4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260685" y="1133764"/>
            <a:ext cx="23855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 smtClean="0">
                <a:latin typeface="Aharoni" panose="02010803020104030203" pitchFamily="2" charset="-79"/>
                <a:cs typeface="Aharoni" panose="02010803020104030203" pitchFamily="2" charset="-79"/>
              </a:rPr>
              <a:t>ASCII CODE</a:t>
            </a:r>
            <a:endParaRPr lang="es-ES" sz="32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8873577" y="-240523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)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6685584" y="-160638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(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5204221" y="-2747544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}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4" name="CuadroTexto 13"/>
          <p:cNvSpPr txBox="1"/>
          <p:nvPr/>
        </p:nvSpPr>
        <p:spPr>
          <a:xfrm>
            <a:off x="3981103" y="-2476206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{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1921013" y="-1943574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[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3102404" y="-167461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]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5122" name="Picture 2" descr="http://www.theasciicode.com.ar/american-standard-code-information-interchange/ascii-codes-tabl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4058" y="1543285"/>
            <a:ext cx="9363885" cy="5224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ángulo 1"/>
          <p:cNvSpPr/>
          <p:nvPr/>
        </p:nvSpPr>
        <p:spPr>
          <a:xfrm>
            <a:off x="4826833" y="1426151"/>
            <a:ext cx="6190937" cy="7324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754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/>
          <p:cNvCxnSpPr/>
          <p:nvPr/>
        </p:nvCxnSpPr>
        <p:spPr>
          <a:xfrm>
            <a:off x="260685" y="1010653"/>
            <a:ext cx="11670631" cy="0"/>
          </a:xfrm>
          <a:prstGeom prst="line">
            <a:avLst/>
          </a:prstGeom>
          <a:ln w="76200"/>
          <a:effectLst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2" name="CuadroTexto 11"/>
          <p:cNvSpPr txBox="1"/>
          <p:nvPr/>
        </p:nvSpPr>
        <p:spPr>
          <a:xfrm>
            <a:off x="260685" y="326222"/>
            <a:ext cx="201529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STRING</a:t>
            </a:r>
            <a:endParaRPr lang="es-ES" sz="4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260685" y="1133764"/>
            <a:ext cx="30364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 smtClean="0">
                <a:latin typeface="Aharoni" panose="02010803020104030203" pitchFamily="2" charset="-79"/>
                <a:cs typeface="Aharoni" panose="02010803020104030203" pitchFamily="2" charset="-79"/>
              </a:rPr>
              <a:t>CONCATENATE</a:t>
            </a:r>
            <a:endParaRPr lang="es-ES" sz="32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8873577" y="-240523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)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6685584" y="-160638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(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5204221" y="-2747544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}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4" name="CuadroTexto 13"/>
          <p:cNvSpPr txBox="1"/>
          <p:nvPr/>
        </p:nvSpPr>
        <p:spPr>
          <a:xfrm>
            <a:off x="3981103" y="-2476206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{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1921013" y="-1943574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[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3102404" y="-167461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]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8381" y="1880470"/>
            <a:ext cx="8895238" cy="44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298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/>
          <p:cNvCxnSpPr/>
          <p:nvPr/>
        </p:nvCxnSpPr>
        <p:spPr>
          <a:xfrm>
            <a:off x="260685" y="1010653"/>
            <a:ext cx="11670631" cy="0"/>
          </a:xfrm>
          <a:prstGeom prst="line">
            <a:avLst/>
          </a:prstGeom>
          <a:ln w="76200"/>
          <a:effectLst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6" name="CuadroTexto 5"/>
          <p:cNvSpPr txBox="1"/>
          <p:nvPr/>
        </p:nvSpPr>
        <p:spPr>
          <a:xfrm>
            <a:off x="260685" y="326222"/>
            <a:ext cx="614783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HOW BROWSER WORKS</a:t>
            </a:r>
            <a:endParaRPr lang="es-ES" sz="4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4150" y="1104656"/>
            <a:ext cx="1587165" cy="1238121"/>
          </a:xfrm>
          <a:prstGeom prst="rect">
            <a:avLst/>
          </a:prstGeom>
        </p:spPr>
      </p:pic>
      <p:sp>
        <p:nvSpPr>
          <p:cNvPr id="8" name="CuadroTexto 7"/>
          <p:cNvSpPr txBox="1"/>
          <p:nvPr/>
        </p:nvSpPr>
        <p:spPr>
          <a:xfrm>
            <a:off x="552450" y="2084312"/>
            <a:ext cx="10447091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32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Javascript</a:t>
            </a:r>
            <a:r>
              <a:rPr lang="es-ES" sz="32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32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could</a:t>
            </a:r>
            <a:r>
              <a:rPr lang="es-ES" sz="32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32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modify</a:t>
            </a:r>
            <a:r>
              <a:rPr lang="es-ES" sz="32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32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the</a:t>
            </a:r>
            <a:r>
              <a:rPr lang="es-ES" sz="32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DOM </a:t>
            </a:r>
            <a:r>
              <a:rPr lang="es-ES" sz="32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Tree</a:t>
            </a:r>
            <a:endParaRPr lang="es-ES" sz="3200" dirty="0" smtClean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32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Javascript</a:t>
            </a:r>
            <a:r>
              <a:rPr lang="es-ES" sz="32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32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should</a:t>
            </a:r>
            <a:r>
              <a:rPr lang="es-ES" sz="32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be </a:t>
            </a:r>
            <a:r>
              <a:rPr lang="es-ES" sz="32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executed</a:t>
            </a:r>
            <a:r>
              <a:rPr lang="es-ES" sz="32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32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when</a:t>
            </a:r>
            <a:r>
              <a:rPr lang="es-ES" sz="32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32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the</a:t>
            </a:r>
            <a:r>
              <a:rPr lang="es-ES" sz="32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DOM </a:t>
            </a:r>
            <a:r>
              <a:rPr lang="es-ES" sz="32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Tree</a:t>
            </a:r>
            <a:r>
              <a:rPr lang="es-ES" sz="32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br>
              <a:rPr lang="es-ES" sz="3200" dirty="0" smtClean="0"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s-ES" sz="32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is</a:t>
            </a:r>
            <a:r>
              <a:rPr lang="es-ES" sz="32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32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loaded</a:t>
            </a:r>
            <a:r>
              <a:rPr lang="es-ES" sz="3200" dirty="0" smtClean="0">
                <a:latin typeface="Aharoni" panose="02010803020104030203" pitchFamily="2" charset="-79"/>
                <a:cs typeface="Aharoni" panose="02010803020104030203" pitchFamily="2" charset="-79"/>
              </a:rPr>
              <a:t>.</a:t>
            </a:r>
            <a:endParaRPr lang="es-ES" sz="32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026409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/>
          <p:cNvCxnSpPr/>
          <p:nvPr/>
        </p:nvCxnSpPr>
        <p:spPr>
          <a:xfrm>
            <a:off x="260685" y="1010653"/>
            <a:ext cx="11670631" cy="0"/>
          </a:xfrm>
          <a:prstGeom prst="line">
            <a:avLst/>
          </a:prstGeom>
          <a:ln w="76200"/>
          <a:effectLst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2" name="CuadroTexto 11"/>
          <p:cNvSpPr txBox="1"/>
          <p:nvPr/>
        </p:nvSpPr>
        <p:spPr>
          <a:xfrm>
            <a:off x="260685" y="326222"/>
            <a:ext cx="201529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STRING</a:t>
            </a:r>
            <a:endParaRPr lang="es-ES" sz="4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260685" y="1133764"/>
            <a:ext cx="21114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 smtClean="0">
                <a:latin typeface="Aharoni" panose="02010803020104030203" pitchFamily="2" charset="-79"/>
                <a:cs typeface="Aharoni" panose="02010803020104030203" pitchFamily="2" charset="-79"/>
              </a:rPr>
              <a:t>METHODS</a:t>
            </a:r>
            <a:endParaRPr lang="es-ES" sz="32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8873577" y="-240523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)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6685584" y="-160638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(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5204221" y="-2747544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}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4" name="CuadroTexto 13"/>
          <p:cNvSpPr txBox="1"/>
          <p:nvPr/>
        </p:nvSpPr>
        <p:spPr>
          <a:xfrm>
            <a:off x="3981103" y="-2476206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{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1921013" y="-1943574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[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3102404" y="-167461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]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1558977" y="2241029"/>
            <a:ext cx="3384260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32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indexOf</a:t>
            </a:r>
            <a:endParaRPr lang="es-ES" sz="3200" dirty="0" smtClean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32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charAt</a:t>
            </a:r>
            <a:endParaRPr lang="es-ES" sz="3200" dirty="0" smtClean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32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charCodeAt</a:t>
            </a:r>
            <a:endParaRPr lang="es-ES" sz="3200" dirty="0" smtClean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32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toLowerCase</a:t>
            </a:r>
            <a:endParaRPr lang="es-ES" sz="3200" dirty="0" smtClean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32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toUpperCase</a:t>
            </a:r>
            <a:endParaRPr lang="es-ES" sz="3200" dirty="0" smtClean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32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localeCompare</a:t>
            </a:r>
            <a:endParaRPr lang="es-ES" sz="32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6500196" y="2241029"/>
            <a:ext cx="3288080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32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fromCharCode</a:t>
            </a:r>
            <a:endParaRPr lang="es-ES" sz="320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3200" dirty="0">
                <a:latin typeface="Aharoni" panose="02010803020104030203" pitchFamily="2" charset="-79"/>
                <a:cs typeface="Aharoni" panose="02010803020104030203" pitchFamily="2" charset="-79"/>
              </a:rPr>
              <a:t>match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3200" dirty="0" err="1">
                <a:latin typeface="Aharoni" panose="02010803020104030203" pitchFamily="2" charset="-79"/>
                <a:cs typeface="Aharoni" panose="02010803020104030203" pitchFamily="2" charset="-79"/>
              </a:rPr>
              <a:t>replace</a:t>
            </a:r>
            <a:endParaRPr lang="es-ES" sz="320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3200" dirty="0" err="1">
                <a:latin typeface="Aharoni" panose="02010803020104030203" pitchFamily="2" charset="-79"/>
                <a:cs typeface="Aharoni" panose="02010803020104030203" pitchFamily="2" charset="-79"/>
              </a:rPr>
              <a:t>split</a:t>
            </a:r>
            <a:endParaRPr lang="es-ES" sz="320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3200" dirty="0" err="1">
                <a:latin typeface="Aharoni" panose="02010803020104030203" pitchFamily="2" charset="-79"/>
                <a:cs typeface="Aharoni" panose="02010803020104030203" pitchFamily="2" charset="-79"/>
              </a:rPr>
              <a:t>substr</a:t>
            </a:r>
            <a:endParaRPr lang="es-ES" sz="320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3200" dirty="0" err="1">
                <a:latin typeface="Aharoni" panose="02010803020104030203" pitchFamily="2" charset="-79"/>
                <a:cs typeface="Aharoni" panose="02010803020104030203" pitchFamily="2" charset="-79"/>
              </a:rPr>
              <a:t>slice</a:t>
            </a:r>
            <a:endParaRPr lang="es-ES" sz="3200" dirty="0"/>
          </a:p>
        </p:txBody>
      </p:sp>
    </p:spTree>
    <p:extLst>
      <p:ext uri="{BB962C8B-B14F-4D97-AF65-F5344CB8AC3E}">
        <p14:creationId xmlns:p14="http://schemas.microsoft.com/office/powerpoint/2010/main" val="2312715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311726" y="5663046"/>
            <a:ext cx="26645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RegExp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cxnSp>
        <p:nvCxnSpPr>
          <p:cNvPr id="3" name="Conector recto 2"/>
          <p:cNvCxnSpPr/>
          <p:nvPr/>
        </p:nvCxnSpPr>
        <p:spPr>
          <a:xfrm>
            <a:off x="311726" y="5618562"/>
            <a:ext cx="11284528" cy="0"/>
          </a:xfrm>
          <a:prstGeom prst="line">
            <a:avLst/>
          </a:prstGeom>
          <a:ln w="571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" name="CuadroTexto 3"/>
          <p:cNvSpPr txBox="1"/>
          <p:nvPr/>
        </p:nvSpPr>
        <p:spPr>
          <a:xfrm>
            <a:off x="6949670" y="696191"/>
            <a:ext cx="4735592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s-ES" sz="4000" dirty="0" err="1" smtClean="0">
                <a:solidFill>
                  <a:schemeClr val="bg1">
                    <a:lumMod val="8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Javascript</a:t>
            </a:r>
            <a:r>
              <a:rPr lang="es-ES" sz="4000" dirty="0" smtClean="0">
                <a:solidFill>
                  <a:schemeClr val="bg1">
                    <a:lumMod val="8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4000" dirty="0" err="1" smtClean="0">
                <a:solidFill>
                  <a:schemeClr val="bg1">
                    <a:lumMod val="8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Engine</a:t>
            </a:r>
            <a:endParaRPr lang="es-ES" sz="4000" dirty="0" smtClean="0">
              <a:solidFill>
                <a:schemeClr val="bg1">
                  <a:lumMod val="85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342900" indent="-342900">
              <a:buAutoNum type="arabicPeriod"/>
            </a:pPr>
            <a:r>
              <a:rPr lang="es-ES" sz="4000" dirty="0" smtClean="0">
                <a:solidFill>
                  <a:schemeClr val="bg1">
                    <a:lumMod val="8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UI </a:t>
            </a:r>
            <a:r>
              <a:rPr lang="es-ES" sz="4000" dirty="0" err="1" smtClean="0">
                <a:solidFill>
                  <a:schemeClr val="bg1">
                    <a:lumMod val="8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Thread</a:t>
            </a:r>
            <a:endParaRPr lang="es-ES" sz="4000" dirty="0" smtClean="0">
              <a:solidFill>
                <a:schemeClr val="bg1">
                  <a:lumMod val="85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342900" indent="-342900">
              <a:buAutoNum type="arabicPeriod"/>
            </a:pPr>
            <a:r>
              <a:rPr lang="es-ES" sz="4000" dirty="0" err="1" smtClean="0">
                <a:solidFill>
                  <a:schemeClr val="bg1">
                    <a:lumMod val="8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String</a:t>
            </a:r>
            <a:endParaRPr lang="es-ES" sz="4000" dirty="0" smtClean="0">
              <a:solidFill>
                <a:schemeClr val="bg1">
                  <a:lumMod val="85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342900" indent="-342900">
              <a:buAutoNum type="arabicPeriod"/>
            </a:pPr>
            <a:r>
              <a:rPr lang="es-ES" sz="4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RegExp</a:t>
            </a:r>
            <a:endParaRPr lang="es-ES" sz="4000" dirty="0" smtClean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342900" indent="-342900">
              <a:buAutoNum type="arabicPeriod"/>
            </a:pPr>
            <a:r>
              <a:rPr lang="es-ES" sz="4000" dirty="0" smtClean="0">
                <a:solidFill>
                  <a:schemeClr val="bg1">
                    <a:lumMod val="6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De/</a:t>
            </a:r>
            <a:r>
              <a:rPr lang="es-ES" sz="4000" dirty="0" err="1" smtClean="0">
                <a:solidFill>
                  <a:schemeClr val="bg1">
                    <a:lumMod val="6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Increment</a:t>
            </a:r>
            <a:endParaRPr lang="es-ES" sz="4000" dirty="0">
              <a:solidFill>
                <a:schemeClr val="bg1">
                  <a:lumMod val="65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592248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/>
          <p:cNvCxnSpPr/>
          <p:nvPr/>
        </p:nvCxnSpPr>
        <p:spPr>
          <a:xfrm>
            <a:off x="260685" y="1010653"/>
            <a:ext cx="11670631" cy="0"/>
          </a:xfrm>
          <a:prstGeom prst="line">
            <a:avLst/>
          </a:prstGeom>
          <a:ln w="76200"/>
          <a:effectLst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2" name="CuadroTexto 11"/>
          <p:cNvSpPr txBox="1"/>
          <p:nvPr/>
        </p:nvSpPr>
        <p:spPr>
          <a:xfrm>
            <a:off x="260685" y="326222"/>
            <a:ext cx="20810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REGEXP</a:t>
            </a:r>
            <a:endParaRPr lang="es-ES" sz="4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260685" y="1133764"/>
            <a:ext cx="21114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 smtClean="0">
                <a:latin typeface="Aharoni" panose="02010803020104030203" pitchFamily="2" charset="-79"/>
                <a:cs typeface="Aharoni" panose="02010803020104030203" pitchFamily="2" charset="-79"/>
              </a:rPr>
              <a:t>METHODS</a:t>
            </a:r>
            <a:endParaRPr lang="es-ES" sz="32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8873577" y="-240523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)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6685584" y="-160638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(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5204221" y="-2747544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}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4" name="CuadroTexto 13"/>
          <p:cNvSpPr txBox="1"/>
          <p:nvPr/>
        </p:nvSpPr>
        <p:spPr>
          <a:xfrm>
            <a:off x="3981103" y="-2476206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{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1921013" y="-1943574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[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3102404" y="-167461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]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4998" y="1915020"/>
            <a:ext cx="8822004" cy="3027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243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/>
          <p:cNvCxnSpPr/>
          <p:nvPr/>
        </p:nvCxnSpPr>
        <p:spPr>
          <a:xfrm>
            <a:off x="260685" y="1010653"/>
            <a:ext cx="11670631" cy="0"/>
          </a:xfrm>
          <a:prstGeom prst="line">
            <a:avLst/>
          </a:prstGeom>
          <a:ln w="76200"/>
          <a:effectLst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2" name="CuadroTexto 11"/>
          <p:cNvSpPr txBox="1"/>
          <p:nvPr/>
        </p:nvSpPr>
        <p:spPr>
          <a:xfrm>
            <a:off x="260685" y="326222"/>
            <a:ext cx="20810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REGEXP</a:t>
            </a:r>
            <a:endParaRPr lang="es-ES" sz="4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260685" y="1133764"/>
            <a:ext cx="21114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 smtClean="0">
                <a:latin typeface="Aharoni" panose="02010803020104030203" pitchFamily="2" charset="-79"/>
                <a:cs typeface="Aharoni" panose="02010803020104030203" pitchFamily="2" charset="-79"/>
              </a:rPr>
              <a:t>METHODS</a:t>
            </a:r>
            <a:endParaRPr lang="es-ES" sz="32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8873577" y="-240523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)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6685584" y="-160638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(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5204221" y="-2747544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}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4" name="CuadroTexto 13"/>
          <p:cNvSpPr txBox="1"/>
          <p:nvPr/>
        </p:nvSpPr>
        <p:spPr>
          <a:xfrm>
            <a:off x="3981103" y="-2476206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{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1921013" y="-1943574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[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3102404" y="-167461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]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4998" y="1915020"/>
            <a:ext cx="8822004" cy="3027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497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311726" y="5663046"/>
            <a:ext cx="504817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DE/INCREMENT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cxnSp>
        <p:nvCxnSpPr>
          <p:cNvPr id="3" name="Conector recto 2"/>
          <p:cNvCxnSpPr/>
          <p:nvPr/>
        </p:nvCxnSpPr>
        <p:spPr>
          <a:xfrm>
            <a:off x="311726" y="5618562"/>
            <a:ext cx="11284528" cy="0"/>
          </a:xfrm>
          <a:prstGeom prst="line">
            <a:avLst/>
          </a:prstGeom>
          <a:ln w="571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" name="CuadroTexto 3"/>
          <p:cNvSpPr txBox="1"/>
          <p:nvPr/>
        </p:nvSpPr>
        <p:spPr>
          <a:xfrm>
            <a:off x="6949670" y="696191"/>
            <a:ext cx="4735592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s-ES" sz="4000" dirty="0" err="1" smtClean="0">
                <a:solidFill>
                  <a:schemeClr val="bg1">
                    <a:lumMod val="8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Javascript</a:t>
            </a:r>
            <a:r>
              <a:rPr lang="es-ES" sz="4000" dirty="0" smtClean="0">
                <a:solidFill>
                  <a:schemeClr val="bg1">
                    <a:lumMod val="8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4000" dirty="0" err="1" smtClean="0">
                <a:solidFill>
                  <a:schemeClr val="bg1">
                    <a:lumMod val="8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Engine</a:t>
            </a:r>
            <a:endParaRPr lang="es-ES" sz="4000" dirty="0" smtClean="0">
              <a:solidFill>
                <a:schemeClr val="bg1">
                  <a:lumMod val="85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342900" indent="-342900">
              <a:buAutoNum type="arabicPeriod"/>
            </a:pPr>
            <a:r>
              <a:rPr lang="es-ES" sz="4000" dirty="0" smtClean="0">
                <a:solidFill>
                  <a:schemeClr val="bg1">
                    <a:lumMod val="8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UI </a:t>
            </a:r>
            <a:r>
              <a:rPr lang="es-ES" sz="4000" dirty="0" err="1" smtClean="0">
                <a:solidFill>
                  <a:schemeClr val="bg1">
                    <a:lumMod val="8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Thread</a:t>
            </a:r>
            <a:endParaRPr lang="es-ES" sz="4000" dirty="0" smtClean="0">
              <a:solidFill>
                <a:schemeClr val="bg1">
                  <a:lumMod val="85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342900" indent="-342900">
              <a:buAutoNum type="arabicPeriod"/>
            </a:pPr>
            <a:r>
              <a:rPr lang="es-ES" sz="4000" dirty="0" err="1" smtClean="0">
                <a:solidFill>
                  <a:schemeClr val="bg1">
                    <a:lumMod val="8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String</a:t>
            </a:r>
            <a:endParaRPr lang="es-ES" sz="4000" dirty="0" smtClean="0">
              <a:solidFill>
                <a:schemeClr val="bg1">
                  <a:lumMod val="85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342900" indent="-342900">
              <a:buAutoNum type="arabicPeriod"/>
            </a:pPr>
            <a:r>
              <a:rPr lang="es-ES" sz="4000" dirty="0" err="1" smtClean="0">
                <a:solidFill>
                  <a:schemeClr val="bg1">
                    <a:lumMod val="8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RegExp</a:t>
            </a:r>
            <a:endParaRPr lang="es-ES" sz="4000" dirty="0" smtClean="0">
              <a:solidFill>
                <a:schemeClr val="bg1">
                  <a:lumMod val="85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342900" indent="-342900">
              <a:buAutoNum type="arabicPeriod"/>
            </a:pPr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De/</a:t>
            </a:r>
            <a:r>
              <a:rPr lang="es-ES" sz="4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Increment</a:t>
            </a:r>
            <a:endParaRPr lang="es-ES" sz="4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586329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/>
          <p:cNvCxnSpPr/>
          <p:nvPr/>
        </p:nvCxnSpPr>
        <p:spPr>
          <a:xfrm>
            <a:off x="260685" y="1010653"/>
            <a:ext cx="11670631" cy="0"/>
          </a:xfrm>
          <a:prstGeom prst="line">
            <a:avLst/>
          </a:prstGeom>
          <a:ln w="76200"/>
          <a:effectLst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2" name="CuadroTexto 11"/>
          <p:cNvSpPr txBox="1"/>
          <p:nvPr/>
        </p:nvSpPr>
        <p:spPr>
          <a:xfrm>
            <a:off x="260685" y="326222"/>
            <a:ext cx="37914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DE/INCREMENT</a:t>
            </a:r>
            <a:endParaRPr lang="es-ES" sz="4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260685" y="1133764"/>
            <a:ext cx="24705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 smtClean="0">
                <a:latin typeface="Aharoni" panose="02010803020104030203" pitchFamily="2" charset="-79"/>
                <a:cs typeface="Aharoni" panose="02010803020104030203" pitchFamily="2" charset="-79"/>
              </a:rPr>
              <a:t>DECREMENT</a:t>
            </a:r>
            <a:endParaRPr lang="es-ES" sz="32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8873577" y="-240523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)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6685584" y="-160638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(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5204221" y="-2747544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}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4" name="CuadroTexto 13"/>
          <p:cNvSpPr txBox="1"/>
          <p:nvPr/>
        </p:nvSpPr>
        <p:spPr>
          <a:xfrm>
            <a:off x="3981103" y="-2476206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{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1921013" y="-1943574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[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3102404" y="-167461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]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3651" y="2871857"/>
            <a:ext cx="9584699" cy="2119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262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/>
          <p:cNvCxnSpPr/>
          <p:nvPr/>
        </p:nvCxnSpPr>
        <p:spPr>
          <a:xfrm>
            <a:off x="260685" y="1010653"/>
            <a:ext cx="11670631" cy="0"/>
          </a:xfrm>
          <a:prstGeom prst="line">
            <a:avLst/>
          </a:prstGeom>
          <a:ln w="76200"/>
          <a:effectLst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2" name="CuadroTexto 11"/>
          <p:cNvSpPr txBox="1"/>
          <p:nvPr/>
        </p:nvSpPr>
        <p:spPr>
          <a:xfrm>
            <a:off x="260685" y="326222"/>
            <a:ext cx="31967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PRECEDENCE</a:t>
            </a:r>
            <a:endParaRPr lang="es-ES" sz="4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8873577" y="-240523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)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6685584" y="-160638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(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5204221" y="-2747544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}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4" name="CuadroTexto 13"/>
          <p:cNvSpPr txBox="1"/>
          <p:nvPr/>
        </p:nvSpPr>
        <p:spPr>
          <a:xfrm>
            <a:off x="3981103" y="-2476206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{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1921013" y="-1943574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[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3102404" y="-167461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]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6953" y="1472318"/>
            <a:ext cx="7638095" cy="50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211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/>
          <p:cNvCxnSpPr/>
          <p:nvPr/>
        </p:nvCxnSpPr>
        <p:spPr>
          <a:xfrm>
            <a:off x="260685" y="1010653"/>
            <a:ext cx="11670631" cy="0"/>
          </a:xfrm>
          <a:prstGeom prst="line">
            <a:avLst/>
          </a:prstGeom>
          <a:ln w="76200"/>
          <a:effectLst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2" name="CuadroTexto 11"/>
          <p:cNvSpPr txBox="1"/>
          <p:nvPr/>
        </p:nvSpPr>
        <p:spPr>
          <a:xfrm>
            <a:off x="260685" y="326222"/>
            <a:ext cx="31967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PRECEDENCE</a:t>
            </a:r>
            <a:endParaRPr lang="es-ES" sz="4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8873577" y="-240523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)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6685584" y="-160638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(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5204221" y="-2747544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}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4" name="CuadroTexto 13"/>
          <p:cNvSpPr txBox="1"/>
          <p:nvPr/>
        </p:nvSpPr>
        <p:spPr>
          <a:xfrm>
            <a:off x="3981103" y="-2476206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{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1921013" y="-1943574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[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3102404" y="-167461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]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635788" y="3013023"/>
            <a:ext cx="109204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/>
              <a:t>https://developer.mozilla.org/en-US/docs/Web/JavaScript/Reference/Operators/Operator_Precedence</a:t>
            </a:r>
          </a:p>
        </p:txBody>
      </p:sp>
    </p:spTree>
    <p:extLst>
      <p:ext uri="{BB962C8B-B14F-4D97-AF65-F5344CB8AC3E}">
        <p14:creationId xmlns:p14="http://schemas.microsoft.com/office/powerpoint/2010/main" val="2416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DD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sm3lir.cloudimage.io/s/width/313/https:/www.gitbook.io/cover/book/amischol/javascript_challenges?build=1411337268326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48" b="12488"/>
          <a:stretch/>
        </p:blipFill>
        <p:spPr bwMode="auto">
          <a:xfrm>
            <a:off x="6156960" y="30480"/>
            <a:ext cx="6035041" cy="6605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561806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311726" y="5663046"/>
            <a:ext cx="18229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DATE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cxnSp>
        <p:nvCxnSpPr>
          <p:cNvPr id="3" name="Conector recto 2"/>
          <p:cNvCxnSpPr/>
          <p:nvPr/>
        </p:nvCxnSpPr>
        <p:spPr>
          <a:xfrm>
            <a:off x="311726" y="5618562"/>
            <a:ext cx="11284528" cy="0"/>
          </a:xfrm>
          <a:prstGeom prst="line">
            <a:avLst/>
          </a:prstGeom>
          <a:ln w="571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" name="CuadroTexto 3"/>
          <p:cNvSpPr txBox="1"/>
          <p:nvPr/>
        </p:nvSpPr>
        <p:spPr>
          <a:xfrm>
            <a:off x="6949670" y="696191"/>
            <a:ext cx="2762295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Date</a:t>
            </a:r>
          </a:p>
          <a:p>
            <a:pPr marL="342900" indent="-342900">
              <a:buAutoNum type="arabicPeriod"/>
            </a:pPr>
            <a:r>
              <a:rPr lang="es-ES" sz="4000" dirty="0" err="1" smtClean="0">
                <a:solidFill>
                  <a:schemeClr val="bg1">
                    <a:lumMod val="6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Array</a:t>
            </a:r>
            <a:endParaRPr lang="es-ES" sz="4000" dirty="0" smtClean="0">
              <a:solidFill>
                <a:schemeClr val="bg1">
                  <a:lumMod val="65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342900" indent="-342900">
              <a:buAutoNum type="arabicPeriod"/>
            </a:pPr>
            <a:r>
              <a:rPr lang="es-ES" sz="4000" dirty="0" err="1" smtClean="0">
                <a:solidFill>
                  <a:schemeClr val="bg1">
                    <a:lumMod val="6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Functions</a:t>
            </a:r>
            <a:endParaRPr lang="es-ES" sz="4000" dirty="0" smtClean="0">
              <a:solidFill>
                <a:schemeClr val="bg1">
                  <a:lumMod val="65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342900" indent="-342900">
              <a:buAutoNum type="arabicPeriod"/>
            </a:pPr>
            <a:r>
              <a:rPr lang="es-ES" sz="4000" dirty="0" err="1" smtClean="0">
                <a:solidFill>
                  <a:schemeClr val="bg1">
                    <a:lumMod val="6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Scope</a:t>
            </a:r>
            <a:endParaRPr lang="es-ES" sz="4000" dirty="0" smtClean="0">
              <a:solidFill>
                <a:schemeClr val="bg1">
                  <a:lumMod val="65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342900" indent="-342900">
              <a:buAutoNum type="arabicPeriod"/>
            </a:pPr>
            <a:r>
              <a:rPr lang="es-ES" sz="4000" dirty="0" smtClean="0">
                <a:solidFill>
                  <a:schemeClr val="bg1">
                    <a:lumMod val="6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DOM</a:t>
            </a:r>
          </a:p>
          <a:p>
            <a:pPr marL="342900" indent="-342900">
              <a:buAutoNum type="arabicPeriod"/>
            </a:pPr>
            <a:r>
              <a:rPr lang="es-ES" sz="4000" dirty="0" smtClean="0">
                <a:solidFill>
                  <a:schemeClr val="bg1">
                    <a:lumMod val="6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OOP</a:t>
            </a:r>
            <a:endParaRPr lang="es-ES" sz="4000" dirty="0">
              <a:solidFill>
                <a:schemeClr val="bg1">
                  <a:lumMod val="65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191183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/>
          <p:cNvCxnSpPr/>
          <p:nvPr/>
        </p:nvCxnSpPr>
        <p:spPr>
          <a:xfrm>
            <a:off x="260685" y="1010653"/>
            <a:ext cx="11670631" cy="0"/>
          </a:xfrm>
          <a:prstGeom prst="line">
            <a:avLst/>
          </a:prstGeom>
          <a:ln w="76200"/>
          <a:effectLst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6" name="CuadroTexto 5"/>
          <p:cNvSpPr txBox="1"/>
          <p:nvPr/>
        </p:nvSpPr>
        <p:spPr>
          <a:xfrm>
            <a:off x="260685" y="326222"/>
            <a:ext cx="521969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How</a:t>
            </a:r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browsers </a:t>
            </a:r>
            <a:r>
              <a:rPr lang="es-ES" sz="4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work</a:t>
            </a:r>
            <a:endParaRPr lang="es-ES" sz="4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2058" name="Picture 10" descr="https://encrypted-tbn2.gstatic.com/images?q=tbn:ANd9GcTJF75OVINIALtRP18L7WC_s_3Ap_bZdgcIqQiJPQKZZsGymv0BK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565" y="2362199"/>
            <a:ext cx="3357187" cy="242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0" descr="https://encrypted-tbn2.gstatic.com/images?q=tbn:ANd9GcTJF75OVINIALtRP18L7WC_s_3Ap_bZdgcIqQiJPQKZZsGymv0BK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4268" y="2362198"/>
            <a:ext cx="3357187" cy="242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uadroTexto 1"/>
          <p:cNvSpPr txBox="1"/>
          <p:nvPr/>
        </p:nvSpPr>
        <p:spPr>
          <a:xfrm>
            <a:off x="1291809" y="4972050"/>
            <a:ext cx="2550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RENDER ENGINE</a:t>
            </a:r>
            <a:endParaRPr lang="es-ES" sz="2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7876530" y="4972050"/>
            <a:ext cx="31726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JAVASCRIPT ENGINE</a:t>
            </a:r>
            <a:endParaRPr lang="es-ES" sz="2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561641" y="3114970"/>
            <a:ext cx="4011034" cy="92333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HTML &amp; CSS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9" name="CuadroTexto 8"/>
          <p:cNvSpPr txBox="1"/>
          <p:nvPr/>
        </p:nvSpPr>
        <p:spPr>
          <a:xfrm>
            <a:off x="7457344" y="3114970"/>
            <a:ext cx="4144106" cy="92333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JS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cxnSp>
        <p:nvCxnSpPr>
          <p:cNvPr id="13" name="Conector recto de flecha 12"/>
          <p:cNvCxnSpPr>
            <a:stCxn id="7" idx="3"/>
            <a:endCxn id="9" idx="1"/>
          </p:cNvCxnSpPr>
          <p:nvPr/>
        </p:nvCxnSpPr>
        <p:spPr>
          <a:xfrm>
            <a:off x="4572675" y="3576635"/>
            <a:ext cx="2884669" cy="0"/>
          </a:xfrm>
          <a:prstGeom prst="straightConnector1">
            <a:avLst/>
          </a:prstGeom>
          <a:ln w="762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971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/>
          <p:cNvCxnSpPr/>
          <p:nvPr/>
        </p:nvCxnSpPr>
        <p:spPr>
          <a:xfrm>
            <a:off x="260685" y="1010653"/>
            <a:ext cx="11670631" cy="0"/>
          </a:xfrm>
          <a:prstGeom prst="line">
            <a:avLst/>
          </a:prstGeom>
          <a:ln w="76200"/>
          <a:effectLst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2" name="CuadroTexto 11"/>
          <p:cNvSpPr txBox="1"/>
          <p:nvPr/>
        </p:nvSpPr>
        <p:spPr>
          <a:xfrm>
            <a:off x="260685" y="326222"/>
            <a:ext cx="139814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DATE</a:t>
            </a:r>
            <a:endParaRPr lang="es-ES" sz="4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260685" y="1133764"/>
            <a:ext cx="31037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 smtClean="0">
                <a:latin typeface="Aharoni" panose="02010803020104030203" pitchFamily="2" charset="-79"/>
                <a:cs typeface="Aharoni" panose="02010803020104030203" pitchFamily="2" charset="-79"/>
              </a:rPr>
              <a:t>CONSTRUCTOR</a:t>
            </a:r>
            <a:endParaRPr lang="es-ES" sz="32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8873577" y="-240523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)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6685584" y="-160638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(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5204221" y="-2747544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}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4" name="CuadroTexto 13"/>
          <p:cNvSpPr txBox="1"/>
          <p:nvPr/>
        </p:nvSpPr>
        <p:spPr>
          <a:xfrm>
            <a:off x="3981103" y="-2476206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{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1921013" y="-1943574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[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3102404" y="-167461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]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1286933" y="270933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5205" y="2348046"/>
            <a:ext cx="9801590" cy="4052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933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/>
          <p:cNvCxnSpPr/>
          <p:nvPr/>
        </p:nvCxnSpPr>
        <p:spPr>
          <a:xfrm>
            <a:off x="260685" y="1010653"/>
            <a:ext cx="11670631" cy="0"/>
          </a:xfrm>
          <a:prstGeom prst="line">
            <a:avLst/>
          </a:prstGeom>
          <a:ln w="76200"/>
          <a:effectLst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2" name="CuadroTexto 11"/>
          <p:cNvSpPr txBox="1"/>
          <p:nvPr/>
        </p:nvSpPr>
        <p:spPr>
          <a:xfrm>
            <a:off x="260685" y="326222"/>
            <a:ext cx="139814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DATE</a:t>
            </a:r>
            <a:endParaRPr lang="es-ES" sz="4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260685" y="1133764"/>
            <a:ext cx="21114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 smtClean="0">
                <a:latin typeface="Aharoni" panose="02010803020104030203" pitchFamily="2" charset="-79"/>
                <a:cs typeface="Aharoni" panose="02010803020104030203" pitchFamily="2" charset="-79"/>
              </a:rPr>
              <a:t>METHODS</a:t>
            </a:r>
            <a:endParaRPr lang="es-ES" sz="32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8873577" y="-240523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)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6685584" y="-160638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(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5204221" y="-2747544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}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4" name="CuadroTexto 13"/>
          <p:cNvSpPr txBox="1"/>
          <p:nvPr/>
        </p:nvSpPr>
        <p:spPr>
          <a:xfrm>
            <a:off x="3981103" y="-2476206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{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1921013" y="-1943574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[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3102404" y="-167461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]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7394" y="1767136"/>
            <a:ext cx="7217213" cy="4769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80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311726" y="5663046"/>
            <a:ext cx="248177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ARRAY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cxnSp>
        <p:nvCxnSpPr>
          <p:cNvPr id="3" name="Conector recto 2"/>
          <p:cNvCxnSpPr/>
          <p:nvPr/>
        </p:nvCxnSpPr>
        <p:spPr>
          <a:xfrm>
            <a:off x="311726" y="5618562"/>
            <a:ext cx="11284528" cy="0"/>
          </a:xfrm>
          <a:prstGeom prst="line">
            <a:avLst/>
          </a:prstGeom>
          <a:ln w="571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" name="CuadroTexto 3"/>
          <p:cNvSpPr txBox="1"/>
          <p:nvPr/>
        </p:nvSpPr>
        <p:spPr>
          <a:xfrm>
            <a:off x="6949670" y="696191"/>
            <a:ext cx="2762295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s-ES" sz="4000" dirty="0" smtClean="0">
                <a:solidFill>
                  <a:schemeClr val="bg1">
                    <a:lumMod val="8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Date</a:t>
            </a:r>
          </a:p>
          <a:p>
            <a:pPr marL="342900" indent="-342900">
              <a:buAutoNum type="arabicPeriod"/>
            </a:pPr>
            <a:r>
              <a:rPr lang="es-ES" sz="4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Array</a:t>
            </a:r>
            <a:endParaRPr lang="es-ES" sz="4000" dirty="0" smtClean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342900" indent="-342900">
              <a:buAutoNum type="arabicPeriod"/>
            </a:pPr>
            <a:r>
              <a:rPr lang="es-ES" sz="4000" dirty="0" err="1" smtClean="0">
                <a:solidFill>
                  <a:schemeClr val="bg1">
                    <a:lumMod val="6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Functions</a:t>
            </a:r>
            <a:endParaRPr lang="es-ES" sz="4000" dirty="0" smtClean="0">
              <a:solidFill>
                <a:schemeClr val="bg1">
                  <a:lumMod val="65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342900" indent="-342900">
              <a:buAutoNum type="arabicPeriod"/>
            </a:pPr>
            <a:r>
              <a:rPr lang="es-ES" sz="4000" dirty="0" err="1" smtClean="0">
                <a:solidFill>
                  <a:schemeClr val="bg1">
                    <a:lumMod val="6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Scope</a:t>
            </a:r>
            <a:endParaRPr lang="es-ES" sz="4000" dirty="0" smtClean="0">
              <a:solidFill>
                <a:schemeClr val="bg1">
                  <a:lumMod val="65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342900" indent="-342900">
              <a:buAutoNum type="arabicPeriod"/>
            </a:pPr>
            <a:r>
              <a:rPr lang="es-ES" sz="4000" dirty="0" smtClean="0">
                <a:solidFill>
                  <a:schemeClr val="bg1">
                    <a:lumMod val="6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DOM</a:t>
            </a:r>
          </a:p>
          <a:p>
            <a:pPr marL="342900" indent="-342900">
              <a:buAutoNum type="arabicPeriod"/>
            </a:pPr>
            <a:r>
              <a:rPr lang="es-ES" sz="4000" dirty="0" smtClean="0">
                <a:solidFill>
                  <a:schemeClr val="bg1">
                    <a:lumMod val="6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OOP</a:t>
            </a:r>
            <a:endParaRPr lang="es-ES" sz="4000" dirty="0">
              <a:solidFill>
                <a:schemeClr val="bg1">
                  <a:lumMod val="65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842551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/>
          <p:cNvCxnSpPr/>
          <p:nvPr/>
        </p:nvCxnSpPr>
        <p:spPr>
          <a:xfrm>
            <a:off x="260685" y="1010653"/>
            <a:ext cx="11670631" cy="0"/>
          </a:xfrm>
          <a:prstGeom prst="line">
            <a:avLst/>
          </a:prstGeom>
          <a:ln w="76200"/>
          <a:effectLst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2" name="CuadroTexto 11"/>
          <p:cNvSpPr txBox="1"/>
          <p:nvPr/>
        </p:nvSpPr>
        <p:spPr>
          <a:xfrm>
            <a:off x="260685" y="326222"/>
            <a:ext cx="188545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ARRAY</a:t>
            </a:r>
            <a:endParaRPr lang="es-ES" sz="4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260685" y="1133764"/>
            <a:ext cx="31037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 smtClean="0">
                <a:latin typeface="Aharoni" panose="02010803020104030203" pitchFamily="2" charset="-79"/>
                <a:cs typeface="Aharoni" panose="02010803020104030203" pitchFamily="2" charset="-79"/>
              </a:rPr>
              <a:t>CONSTRUCTOR</a:t>
            </a:r>
            <a:endParaRPr lang="es-ES" sz="32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8873577" y="-240523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)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6685584" y="-160638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(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5204221" y="-2747544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}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4" name="CuadroTexto 13"/>
          <p:cNvSpPr txBox="1"/>
          <p:nvPr/>
        </p:nvSpPr>
        <p:spPr>
          <a:xfrm>
            <a:off x="3981103" y="-2476206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{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1921013" y="-1943574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[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3102404" y="-167461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]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1286933" y="270933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803" y="2734192"/>
            <a:ext cx="11408395" cy="2345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433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/>
          <p:cNvCxnSpPr/>
          <p:nvPr/>
        </p:nvCxnSpPr>
        <p:spPr>
          <a:xfrm>
            <a:off x="260685" y="1010653"/>
            <a:ext cx="11670631" cy="0"/>
          </a:xfrm>
          <a:prstGeom prst="line">
            <a:avLst/>
          </a:prstGeom>
          <a:ln w="76200"/>
          <a:effectLst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2" name="CuadroTexto 11"/>
          <p:cNvSpPr txBox="1"/>
          <p:nvPr/>
        </p:nvSpPr>
        <p:spPr>
          <a:xfrm>
            <a:off x="260685" y="326222"/>
            <a:ext cx="188545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ARRAY</a:t>
            </a:r>
            <a:endParaRPr lang="es-ES" sz="4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260685" y="1133764"/>
            <a:ext cx="36695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 smtClean="0">
                <a:latin typeface="Aharoni" panose="02010803020104030203" pitchFamily="2" charset="-79"/>
                <a:cs typeface="Aharoni" panose="02010803020104030203" pitchFamily="2" charset="-79"/>
              </a:rPr>
              <a:t>ACCESS ELEMENTS</a:t>
            </a:r>
            <a:endParaRPr lang="es-ES" sz="32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8873577" y="-240523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)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6685584" y="-160638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(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5204221" y="-2747544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}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4" name="CuadroTexto 13"/>
          <p:cNvSpPr txBox="1"/>
          <p:nvPr/>
        </p:nvSpPr>
        <p:spPr>
          <a:xfrm>
            <a:off x="3981103" y="-2476206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{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1921013" y="-1943574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[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3102404" y="-167461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]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1286933" y="270933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082" y="2767095"/>
            <a:ext cx="10099837" cy="2888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54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/>
          <p:cNvCxnSpPr/>
          <p:nvPr/>
        </p:nvCxnSpPr>
        <p:spPr>
          <a:xfrm>
            <a:off x="260685" y="1010653"/>
            <a:ext cx="11670631" cy="0"/>
          </a:xfrm>
          <a:prstGeom prst="line">
            <a:avLst/>
          </a:prstGeom>
          <a:ln w="76200"/>
          <a:effectLst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2" name="CuadroTexto 11"/>
          <p:cNvSpPr txBox="1"/>
          <p:nvPr/>
        </p:nvSpPr>
        <p:spPr>
          <a:xfrm>
            <a:off x="260685" y="326222"/>
            <a:ext cx="188545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ARRAY</a:t>
            </a:r>
            <a:endParaRPr lang="es-ES" sz="4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260685" y="1133764"/>
            <a:ext cx="24833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 smtClean="0">
                <a:latin typeface="Aharoni" panose="02010803020104030203" pitchFamily="2" charset="-79"/>
                <a:cs typeface="Aharoni" panose="02010803020104030203" pitchFamily="2" charset="-79"/>
              </a:rPr>
              <a:t>PROPERTIES</a:t>
            </a:r>
            <a:endParaRPr lang="es-ES" sz="32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8873577" y="-240523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)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6685584" y="-160638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(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5204221" y="-2747544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}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4" name="CuadroTexto 13"/>
          <p:cNvSpPr txBox="1"/>
          <p:nvPr/>
        </p:nvSpPr>
        <p:spPr>
          <a:xfrm>
            <a:off x="3981103" y="-2476206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{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1921013" y="-1943574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[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3102404" y="-167461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]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1286933" y="270933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436" y="3065005"/>
            <a:ext cx="11071128" cy="1416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889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/>
          <p:cNvCxnSpPr/>
          <p:nvPr/>
        </p:nvCxnSpPr>
        <p:spPr>
          <a:xfrm>
            <a:off x="260685" y="1010653"/>
            <a:ext cx="11670631" cy="0"/>
          </a:xfrm>
          <a:prstGeom prst="line">
            <a:avLst/>
          </a:prstGeom>
          <a:ln w="76200"/>
          <a:effectLst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2" name="CuadroTexto 11"/>
          <p:cNvSpPr txBox="1"/>
          <p:nvPr/>
        </p:nvSpPr>
        <p:spPr>
          <a:xfrm>
            <a:off x="260685" y="326222"/>
            <a:ext cx="188545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ARRAY</a:t>
            </a:r>
            <a:endParaRPr lang="es-ES" sz="4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260685" y="1133764"/>
            <a:ext cx="21114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 smtClean="0">
                <a:latin typeface="Aharoni" panose="02010803020104030203" pitchFamily="2" charset="-79"/>
                <a:cs typeface="Aharoni" panose="02010803020104030203" pitchFamily="2" charset="-79"/>
              </a:rPr>
              <a:t>METHODS</a:t>
            </a:r>
            <a:endParaRPr lang="es-ES" sz="32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8873577" y="-240523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)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6685584" y="-160638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(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5204221" y="-2747544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}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4" name="CuadroTexto 13"/>
          <p:cNvSpPr txBox="1"/>
          <p:nvPr/>
        </p:nvSpPr>
        <p:spPr>
          <a:xfrm>
            <a:off x="3981103" y="-2476206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{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1921013" y="-1943574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[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3102404" y="-167461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]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1286933" y="270933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8381" y="1695085"/>
            <a:ext cx="6695238" cy="48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854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/>
          <p:cNvCxnSpPr/>
          <p:nvPr/>
        </p:nvCxnSpPr>
        <p:spPr>
          <a:xfrm>
            <a:off x="260685" y="1010653"/>
            <a:ext cx="11670631" cy="0"/>
          </a:xfrm>
          <a:prstGeom prst="line">
            <a:avLst/>
          </a:prstGeom>
          <a:ln w="76200"/>
          <a:effectLst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2" name="CuadroTexto 11"/>
          <p:cNvSpPr txBox="1"/>
          <p:nvPr/>
        </p:nvSpPr>
        <p:spPr>
          <a:xfrm>
            <a:off x="260685" y="326222"/>
            <a:ext cx="188545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ARRAY</a:t>
            </a:r>
            <a:endParaRPr lang="es-ES" sz="4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260685" y="1133764"/>
            <a:ext cx="21114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 smtClean="0">
                <a:latin typeface="Aharoni" panose="02010803020104030203" pitchFamily="2" charset="-79"/>
                <a:cs typeface="Aharoni" panose="02010803020104030203" pitchFamily="2" charset="-79"/>
              </a:rPr>
              <a:t>METHODS</a:t>
            </a:r>
            <a:endParaRPr lang="es-ES" sz="32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8873577" y="-240523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)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6685584" y="-160638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(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5204221" y="-2747544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}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4" name="CuadroTexto 13"/>
          <p:cNvSpPr txBox="1"/>
          <p:nvPr/>
        </p:nvSpPr>
        <p:spPr>
          <a:xfrm>
            <a:off x="3981103" y="-2476206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{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1921013" y="-1943574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[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3102404" y="-167461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]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1286933" y="270933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2191" y="1953955"/>
            <a:ext cx="6247619" cy="43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354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/>
          <p:cNvCxnSpPr/>
          <p:nvPr/>
        </p:nvCxnSpPr>
        <p:spPr>
          <a:xfrm>
            <a:off x="260685" y="1010653"/>
            <a:ext cx="11670631" cy="0"/>
          </a:xfrm>
          <a:prstGeom prst="line">
            <a:avLst/>
          </a:prstGeom>
          <a:ln w="76200"/>
          <a:effectLst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2" name="CuadroTexto 11"/>
          <p:cNvSpPr txBox="1"/>
          <p:nvPr/>
        </p:nvSpPr>
        <p:spPr>
          <a:xfrm>
            <a:off x="260685" y="326222"/>
            <a:ext cx="188545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ARRAY</a:t>
            </a:r>
            <a:endParaRPr lang="es-ES" sz="4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260685" y="1133764"/>
            <a:ext cx="21114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 smtClean="0">
                <a:latin typeface="Aharoni" panose="02010803020104030203" pitchFamily="2" charset="-79"/>
                <a:cs typeface="Aharoni" panose="02010803020104030203" pitchFamily="2" charset="-79"/>
              </a:rPr>
              <a:t>METHODS</a:t>
            </a:r>
            <a:endParaRPr lang="es-ES" sz="32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8873577" y="-240523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)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6685584" y="-160638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(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5204221" y="-2747544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}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4" name="CuadroTexto 13"/>
          <p:cNvSpPr txBox="1"/>
          <p:nvPr/>
        </p:nvSpPr>
        <p:spPr>
          <a:xfrm>
            <a:off x="3981103" y="-2476206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{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1921013" y="-1943574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[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3102404" y="-167461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]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1286933" y="270933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6000" y="2640166"/>
            <a:ext cx="6000000" cy="23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064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311726" y="5663046"/>
            <a:ext cx="405110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FUNCTIONS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cxnSp>
        <p:nvCxnSpPr>
          <p:cNvPr id="3" name="Conector recto 2"/>
          <p:cNvCxnSpPr/>
          <p:nvPr/>
        </p:nvCxnSpPr>
        <p:spPr>
          <a:xfrm>
            <a:off x="311726" y="5618562"/>
            <a:ext cx="11284528" cy="0"/>
          </a:xfrm>
          <a:prstGeom prst="line">
            <a:avLst/>
          </a:prstGeom>
          <a:ln w="571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" name="CuadroTexto 3"/>
          <p:cNvSpPr txBox="1"/>
          <p:nvPr/>
        </p:nvSpPr>
        <p:spPr>
          <a:xfrm>
            <a:off x="6949670" y="696191"/>
            <a:ext cx="2762295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s-ES" sz="4000" dirty="0" smtClean="0">
                <a:solidFill>
                  <a:schemeClr val="bg1">
                    <a:lumMod val="8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Date</a:t>
            </a:r>
          </a:p>
          <a:p>
            <a:pPr marL="342900" indent="-342900">
              <a:buAutoNum type="arabicPeriod"/>
            </a:pPr>
            <a:r>
              <a:rPr lang="es-ES" sz="4000" dirty="0" err="1" smtClean="0">
                <a:solidFill>
                  <a:schemeClr val="bg1">
                    <a:lumMod val="8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Array</a:t>
            </a:r>
            <a:endParaRPr lang="es-ES" sz="4000" dirty="0" smtClean="0">
              <a:solidFill>
                <a:schemeClr val="bg1">
                  <a:lumMod val="85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342900" indent="-342900">
              <a:buAutoNum type="arabicPeriod"/>
            </a:pPr>
            <a:r>
              <a:rPr lang="es-ES" sz="4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Functions</a:t>
            </a:r>
            <a:endParaRPr lang="es-ES" sz="4000" dirty="0" smtClean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342900" indent="-342900">
              <a:buAutoNum type="arabicPeriod"/>
            </a:pPr>
            <a:r>
              <a:rPr lang="es-ES" sz="4000" dirty="0" err="1" smtClean="0">
                <a:solidFill>
                  <a:schemeClr val="bg1">
                    <a:lumMod val="6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Scope</a:t>
            </a:r>
            <a:endParaRPr lang="es-ES" sz="4000" dirty="0" smtClean="0">
              <a:solidFill>
                <a:schemeClr val="bg1">
                  <a:lumMod val="65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342900" indent="-342900">
              <a:buAutoNum type="arabicPeriod"/>
            </a:pPr>
            <a:r>
              <a:rPr lang="es-ES" sz="4000" dirty="0" smtClean="0">
                <a:solidFill>
                  <a:schemeClr val="bg1">
                    <a:lumMod val="6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DOM</a:t>
            </a:r>
          </a:p>
          <a:p>
            <a:pPr marL="342900" indent="-342900">
              <a:buAutoNum type="arabicPeriod"/>
            </a:pPr>
            <a:r>
              <a:rPr lang="es-ES" sz="4000" dirty="0" smtClean="0">
                <a:solidFill>
                  <a:schemeClr val="bg1">
                    <a:lumMod val="6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OOP</a:t>
            </a:r>
            <a:endParaRPr lang="es-ES" sz="4000" dirty="0">
              <a:solidFill>
                <a:schemeClr val="bg1">
                  <a:lumMod val="65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202958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815</TotalTime>
  <Words>2005</Words>
  <Application>Microsoft Office PowerPoint</Application>
  <PresentationFormat>Panorámica</PresentationFormat>
  <Paragraphs>1215</Paragraphs>
  <Slides>143</Slides>
  <Notes>0</Notes>
  <HiddenSlides>87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143</vt:i4>
      </vt:variant>
    </vt:vector>
  </HeadingPairs>
  <TitlesOfParts>
    <vt:vector size="149" baseType="lpstr">
      <vt:lpstr>Aharoni</vt:lpstr>
      <vt:lpstr>Arial</vt:lpstr>
      <vt:lpstr>Calibri</vt:lpstr>
      <vt:lpstr>Calibri Light</vt:lpstr>
      <vt:lpstr>Courier New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Tomas Corral Casas</dc:creator>
  <cp:lastModifiedBy>Tomas Corral Casas</cp:lastModifiedBy>
  <cp:revision>78</cp:revision>
  <dcterms:created xsi:type="dcterms:W3CDTF">2014-10-09T20:02:56Z</dcterms:created>
  <dcterms:modified xsi:type="dcterms:W3CDTF">2014-10-14T23:48:20Z</dcterms:modified>
</cp:coreProperties>
</file>